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64" r:id="rId5"/>
    <p:sldId id="259" r:id="rId6"/>
    <p:sldId id="257" r:id="rId7"/>
    <p:sldId id="285" r:id="rId8"/>
    <p:sldId id="265" r:id="rId9"/>
    <p:sldId id="269" r:id="rId10"/>
    <p:sldId id="268" r:id="rId11"/>
    <p:sldId id="303" r:id="rId12"/>
    <p:sldId id="267" r:id="rId13"/>
    <p:sldId id="270" r:id="rId14"/>
    <p:sldId id="271" r:id="rId15"/>
    <p:sldId id="272" r:id="rId16"/>
    <p:sldId id="273" r:id="rId17"/>
    <p:sldId id="274" r:id="rId18"/>
    <p:sldId id="275" r:id="rId19"/>
    <p:sldId id="276" r:id="rId20"/>
    <p:sldId id="277" r:id="rId21"/>
    <p:sldId id="278" r:id="rId22"/>
    <p:sldId id="263" r:id="rId23"/>
    <p:sldId id="304" r:id="rId24"/>
    <p:sldId id="305" r:id="rId25"/>
    <p:sldId id="306" r:id="rId26"/>
    <p:sldId id="307" r:id="rId27"/>
    <p:sldId id="308" r:id="rId28"/>
    <p:sldId id="309" r:id="rId29"/>
    <p:sldId id="294" r:id="rId30"/>
    <p:sldId id="312" r:id="rId31"/>
    <p:sldId id="313" r:id="rId32"/>
    <p:sldId id="310" r:id="rId33"/>
    <p:sldId id="280" r:id="rId34"/>
    <p:sldId id="311" r:id="rId35"/>
    <p:sldId id="284" r:id="rId36"/>
    <p:sldId id="314" r:id="rId37"/>
    <p:sldId id="317" r:id="rId38"/>
    <p:sldId id="300" r:id="rId39"/>
    <p:sldId id="318" r:id="rId40"/>
    <p:sldId id="301" r:id="rId41"/>
    <p:sldId id="299" r:id="rId42"/>
    <p:sldId id="316" r:id="rId43"/>
    <p:sldId id="283" r:id="rId44"/>
    <p:sldId id="315" r:id="rId45"/>
    <p:sldId id="2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AEAE"/>
    <a:srgbClr val="FBE6D7"/>
    <a:srgbClr val="F1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E80FC6-E94B-45BD-BE6A-60BEE8591744}" v="99" dt="2025-04-08T00:44:31.436"/>
    <p1510:client id="{9D7DD0A8-70F9-F8ED-7881-01A074A5792F}" v="3305" dt="2025-04-08T13:47:55.098"/>
    <p1510:client id="{A9CD2529-E4E8-4749-3C22-30BDD3924EFB}" v="2775" dt="2025-04-08T16:34:18.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8"/>
  </p:normalViewPr>
  <p:slideViewPr>
    <p:cSldViewPr snapToGrid="0">
      <p:cViewPr varScale="1">
        <p:scale>
          <a:sx n="81" d="100"/>
          <a:sy n="81" d="100"/>
        </p:scale>
        <p:origin x="216" y="9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43B89-5177-4F1E-8288-50941E48F13E}" type="datetimeFigureOut">
              <a:t>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FAA1D-11C0-4439-A3D1-F8D204A622CE}" type="slidenum">
              <a:t>‹#›</a:t>
            </a:fld>
            <a:endParaRPr lang="en-US"/>
          </a:p>
        </p:txBody>
      </p:sp>
    </p:spTree>
    <p:extLst>
      <p:ext uri="{BB962C8B-B14F-4D97-AF65-F5344CB8AC3E}">
        <p14:creationId xmlns:p14="http://schemas.microsoft.com/office/powerpoint/2010/main" val="327406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general guidelines can u identify from this diagram? Black and white, labels are large enough, Letters can be uppercase or lowercase, sans serif type font is preferred</a:t>
            </a:r>
          </a:p>
        </p:txBody>
      </p:sp>
      <p:sp>
        <p:nvSpPr>
          <p:cNvPr id="4" name="Slide Number Placeholder 3"/>
          <p:cNvSpPr>
            <a:spLocks noGrp="1"/>
          </p:cNvSpPr>
          <p:nvPr>
            <p:ph type="sldNum" sz="quarter" idx="5"/>
          </p:nvPr>
        </p:nvSpPr>
        <p:spPr/>
        <p:txBody>
          <a:bodyPr/>
          <a:lstStyle/>
          <a:p>
            <a:fld id="{E5AFAA1D-11C0-4439-A3D1-F8D204A622CE}" type="slidenum">
              <a:t>7</a:t>
            </a:fld>
            <a:endParaRPr lang="en-US"/>
          </a:p>
        </p:txBody>
      </p:sp>
    </p:spTree>
    <p:extLst>
      <p:ext uri="{BB962C8B-B14F-4D97-AF65-F5344CB8AC3E}">
        <p14:creationId xmlns:p14="http://schemas.microsoft.com/office/powerpoint/2010/main" val="2969692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16</a:t>
            </a:fld>
            <a:endParaRPr lang="en-US"/>
          </a:p>
        </p:txBody>
      </p:sp>
    </p:spTree>
    <p:extLst>
      <p:ext uri="{BB962C8B-B14F-4D97-AF65-F5344CB8AC3E}">
        <p14:creationId xmlns:p14="http://schemas.microsoft.com/office/powerpoint/2010/main" val="2853763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solidFill>
                  <a:srgbClr val="0A0809"/>
                </a:solidFill>
                <a:latin typeface="Times New Roman" panose="02020603050405020304" pitchFamily="18" charset="0"/>
              </a:rPr>
              <a:t>For example, in line graphs, curves should be the darkest lines, letters in axis labels </a:t>
            </a:r>
            <a:r>
              <a:rPr lang="en-US" sz="1800" b="0" i="0" u="none" strike="noStrike" baseline="0">
                <a:solidFill>
                  <a:srgbClr val="B7B0AE"/>
                </a:solidFill>
                <a:latin typeface="Times New Roman" panose="02020603050405020304" pitchFamily="18" charset="0"/>
              </a:rPr>
              <a:t>.</a:t>
            </a:r>
            <a:r>
              <a:rPr lang="en-US" sz="1800" b="0" i="0" u="none" strike="noStrike" baseline="0">
                <a:solidFill>
                  <a:srgbClr val="0A0809"/>
                </a:solidFill>
                <a:latin typeface="Times New Roman" panose="02020603050405020304" pitchFamily="18" charset="0"/>
              </a:rPr>
              <a:t>should be less dark and axes tick marks error bars, keys, and curve labels should be least dark</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17</a:t>
            </a:fld>
            <a:endParaRPr lang="en-US"/>
          </a:p>
        </p:txBody>
      </p:sp>
    </p:spTree>
    <p:extLst>
      <p:ext uri="{BB962C8B-B14F-4D97-AF65-F5344CB8AC3E}">
        <p14:creationId xmlns:p14="http://schemas.microsoft.com/office/powerpoint/2010/main" val="2365942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18</a:t>
            </a:fld>
            <a:endParaRPr lang="en-US"/>
          </a:p>
        </p:txBody>
      </p:sp>
    </p:spTree>
    <p:extLst>
      <p:ext uri="{BB962C8B-B14F-4D97-AF65-F5344CB8AC3E}">
        <p14:creationId xmlns:p14="http://schemas.microsoft.com/office/powerpoint/2010/main" val="50602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8C33A-22D7-B0DE-E52D-A1AA8756A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CE906-06CE-0816-45BD-46E4500AA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63F6A-D82B-278B-1782-5704471D4BB2}"/>
              </a:ext>
            </a:extLst>
          </p:cNvPr>
          <p:cNvSpPr>
            <a:spLocks noGrp="1"/>
          </p:cNvSpPr>
          <p:nvPr>
            <p:ph type="body" idx="1"/>
          </p:nvPr>
        </p:nvSpPr>
        <p:spPr/>
        <p:txBody>
          <a:bodyPr/>
          <a:lstStyle/>
          <a:p>
            <a:r>
              <a:rPr lang="en-US">
                <a:cs typeface="Calibri"/>
              </a:rPr>
              <a:t>When would u choose a photograph vs a drawing?</a:t>
            </a:r>
          </a:p>
        </p:txBody>
      </p:sp>
      <p:sp>
        <p:nvSpPr>
          <p:cNvPr id="4" name="Slide Number Placeholder 3">
            <a:extLst>
              <a:ext uri="{FF2B5EF4-FFF2-40B4-BE49-F238E27FC236}">
                <a16:creationId xmlns:a16="http://schemas.microsoft.com/office/drawing/2014/main" id="{F701BA14-F9BE-0ADC-4799-1904BC2BFAE2}"/>
              </a:ext>
            </a:extLst>
          </p:cNvPr>
          <p:cNvSpPr>
            <a:spLocks noGrp="1"/>
          </p:cNvSpPr>
          <p:nvPr>
            <p:ph type="sldNum" sz="quarter" idx="5"/>
          </p:nvPr>
        </p:nvSpPr>
        <p:spPr/>
        <p:txBody>
          <a:bodyPr/>
          <a:lstStyle/>
          <a:p>
            <a:fld id="{E5AFAA1D-11C0-4439-A3D1-F8D204A622CE}" type="slidenum">
              <a:t>8</a:t>
            </a:fld>
            <a:endParaRPr lang="en-US"/>
          </a:p>
        </p:txBody>
      </p:sp>
    </p:spTree>
    <p:extLst>
      <p:ext uri="{BB962C8B-B14F-4D97-AF65-F5344CB8AC3E}">
        <p14:creationId xmlns:p14="http://schemas.microsoft.com/office/powerpoint/2010/main" val="2158899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9</a:t>
            </a:fld>
            <a:endParaRPr lang="en-US"/>
          </a:p>
        </p:txBody>
      </p:sp>
    </p:spTree>
    <p:extLst>
      <p:ext uri="{BB962C8B-B14F-4D97-AF65-F5344CB8AC3E}">
        <p14:creationId xmlns:p14="http://schemas.microsoft.com/office/powerpoint/2010/main" val="134403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lgn="l"/>
            <a:r>
              <a:rPr lang="en-US" sz="1800" b="0" i="0" u="none" strike="noStrike" baseline="0">
                <a:solidFill>
                  <a:srgbClr val="0A0708"/>
                </a:solidFill>
                <a:latin typeface="Times New Roman" panose="02020603050405020304" pitchFamily="18" charset="0"/>
              </a:rPr>
              <a:t>Make glossy prints of micrographs and ensure that the print</a:t>
            </a:r>
          </a:p>
          <a:p>
            <a:pPr algn="l"/>
            <a:r>
              <a:rPr lang="en-US" sz="1800" b="0" i="0" u="none" strike="noStrike" baseline="0">
                <a:solidFill>
                  <a:srgbClr val="0A0708"/>
                </a:solidFill>
                <a:latin typeface="Times New Roman" panose="02020603050405020304" pitchFamily="18" charset="0"/>
              </a:rPr>
              <a:t>have sufficient contrast to make the features of interest clear. s</a:t>
            </a:r>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10</a:t>
            </a:fld>
            <a:endParaRPr lang="en-US"/>
          </a:p>
        </p:txBody>
      </p:sp>
    </p:spTree>
    <p:extLst>
      <p:ext uri="{BB962C8B-B14F-4D97-AF65-F5344CB8AC3E}">
        <p14:creationId xmlns:p14="http://schemas.microsoft.com/office/powerpoint/2010/main" val="425697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11</a:t>
            </a:fld>
            <a:endParaRPr lang="en-US"/>
          </a:p>
        </p:txBody>
      </p:sp>
    </p:spTree>
    <p:extLst>
      <p:ext uri="{BB962C8B-B14F-4D97-AF65-F5344CB8AC3E}">
        <p14:creationId xmlns:p14="http://schemas.microsoft.com/office/powerpoint/2010/main" val="1704251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12</a:t>
            </a:fld>
            <a:endParaRPr lang="en-US"/>
          </a:p>
        </p:txBody>
      </p:sp>
    </p:spTree>
    <p:extLst>
      <p:ext uri="{BB962C8B-B14F-4D97-AF65-F5344CB8AC3E}">
        <p14:creationId xmlns:p14="http://schemas.microsoft.com/office/powerpoint/2010/main" val="146954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13</a:t>
            </a:fld>
            <a:endParaRPr lang="en-US"/>
          </a:p>
        </p:txBody>
      </p:sp>
    </p:spTree>
    <p:extLst>
      <p:ext uri="{BB962C8B-B14F-4D97-AF65-F5344CB8AC3E}">
        <p14:creationId xmlns:p14="http://schemas.microsoft.com/office/powerpoint/2010/main" val="168528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14</a:t>
            </a:fld>
            <a:endParaRPr lang="en-US"/>
          </a:p>
        </p:txBody>
      </p:sp>
    </p:spTree>
    <p:extLst>
      <p:ext uri="{BB962C8B-B14F-4D97-AF65-F5344CB8AC3E}">
        <p14:creationId xmlns:p14="http://schemas.microsoft.com/office/powerpoint/2010/main" val="303948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15</a:t>
            </a:fld>
            <a:endParaRPr lang="en-US"/>
          </a:p>
        </p:txBody>
      </p:sp>
    </p:spTree>
    <p:extLst>
      <p:ext uri="{BB962C8B-B14F-4D97-AF65-F5344CB8AC3E}">
        <p14:creationId xmlns:p14="http://schemas.microsoft.com/office/powerpoint/2010/main" val="22872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teven.swingle@gatech.edu" TargetMode="External"/><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gatech.campuslabs.com/engag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www.sciencedirect.com/science/article/pii/S1369702117308052" TargetMode="Externa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owl.purdue.edu/" TargetMode="External"/><Relationship Id="rId3" Type="http://schemas.openxmlformats.org/officeDocument/2006/relationships/image" Target="../media/image9.png"/><Relationship Id="rId7" Type="http://schemas.openxmlformats.org/officeDocument/2006/relationships/hyperlink" Target="https://www.apa.org/pubs/books/supplemental/Designing-Proposing-Research-Project/research_proposal.pdf"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grants.nih.gov/grants-process/write-application/samples-applications-and-documents" TargetMode="External"/><Relationship Id="rId5" Type="http://schemas.openxmlformats.org/officeDocument/2006/relationships/hyperlink" Target="https://www.nature.com/scitable/topicpage/effective-writing-13815989/" TargetMode="External"/><Relationship Id="rId4" Type="http://schemas.openxmlformats.org/officeDocument/2006/relationships/hyperlink" Target="https://www.nature.com/nature/for-authors/formatting-guid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hyperlink" Target="https://gatech.campuslabs.com/engage/" TargetMode="External"/><Relationship Id="rId5" Type="http://schemas.openxmlformats.org/officeDocument/2006/relationships/hyperlink" Target="mailto:steven.swingle@gatech.edu"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9.png"/><Relationship Id="rId9"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8EF38F-44CF-CD3D-7956-EF6A46CB3408}"/>
              </a:ext>
            </a:extLst>
          </p:cNvPr>
          <p:cNvSpPr/>
          <p:nvPr/>
        </p:nvSpPr>
        <p:spPr>
          <a:xfrm>
            <a:off x="579783" y="594692"/>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6000" b="0" i="0" u="none" strike="noStrike">
                <a:solidFill>
                  <a:schemeClr val="tx1"/>
                </a:solidFill>
                <a:effectLst/>
                <a:latin typeface="PT Serif" panose="020A0603040505020204" pitchFamily="18" charset="77"/>
              </a:rPr>
              <a:t>Mastering the Chaos: Organize your Research like a Pro</a:t>
            </a:r>
          </a:p>
        </p:txBody>
      </p:sp>
      <p:sp>
        <p:nvSpPr>
          <p:cNvPr id="5" name="TextBox 4">
            <a:extLst>
              <a:ext uri="{FF2B5EF4-FFF2-40B4-BE49-F238E27FC236}">
                <a16:creationId xmlns:a16="http://schemas.microsoft.com/office/drawing/2014/main" id="{8C45B515-5AAB-CA75-36BE-31D47E3B02D9}"/>
              </a:ext>
            </a:extLst>
          </p:cNvPr>
          <p:cNvSpPr txBox="1"/>
          <p:nvPr/>
        </p:nvSpPr>
        <p:spPr>
          <a:xfrm>
            <a:off x="8582722" y="6309692"/>
            <a:ext cx="2706190" cy="369332"/>
          </a:xfrm>
          <a:prstGeom prst="rect">
            <a:avLst/>
          </a:prstGeom>
          <a:noFill/>
        </p:spPr>
        <p:txBody>
          <a:bodyPr wrap="none" rtlCol="0">
            <a:spAutoFit/>
          </a:bodyPr>
          <a:lstStyle/>
          <a:p>
            <a:r>
              <a:rPr lang="en-US" b="1">
                <a:latin typeface="PT Serif" panose="020A0603040505020204" pitchFamily="18" charset="77"/>
              </a:rPr>
              <a:t>Research Insights Club</a:t>
            </a:r>
          </a:p>
        </p:txBody>
      </p:sp>
      <p:sp>
        <p:nvSpPr>
          <p:cNvPr id="6" name="TextBox 5">
            <a:extLst>
              <a:ext uri="{FF2B5EF4-FFF2-40B4-BE49-F238E27FC236}">
                <a16:creationId xmlns:a16="http://schemas.microsoft.com/office/drawing/2014/main" id="{45FC9708-C447-6AB6-049A-EDAEE42A47AC}"/>
              </a:ext>
            </a:extLst>
          </p:cNvPr>
          <p:cNvSpPr txBox="1"/>
          <p:nvPr/>
        </p:nvSpPr>
        <p:spPr>
          <a:xfrm>
            <a:off x="8611836" y="2856958"/>
            <a:ext cx="3227743" cy="461665"/>
          </a:xfrm>
          <a:prstGeom prst="rect">
            <a:avLst/>
          </a:prstGeom>
          <a:noFill/>
        </p:spPr>
        <p:txBody>
          <a:bodyPr wrap="none" rtlCol="0">
            <a:spAutoFit/>
          </a:bodyPr>
          <a:lstStyle/>
          <a:p>
            <a:r>
              <a:rPr lang="en-US" sz="2400"/>
              <a:t>Scan to log attendance</a:t>
            </a:r>
          </a:p>
        </p:txBody>
      </p:sp>
      <p:sp>
        <p:nvSpPr>
          <p:cNvPr id="7" name="TextBox 6">
            <a:extLst>
              <a:ext uri="{FF2B5EF4-FFF2-40B4-BE49-F238E27FC236}">
                <a16:creationId xmlns:a16="http://schemas.microsoft.com/office/drawing/2014/main" id="{8147F9C9-8340-6D2E-243F-D1BB6A42CC67}"/>
              </a:ext>
            </a:extLst>
          </p:cNvPr>
          <p:cNvSpPr txBox="1"/>
          <p:nvPr/>
        </p:nvSpPr>
        <p:spPr>
          <a:xfrm>
            <a:off x="1412544" y="6373791"/>
            <a:ext cx="2031325" cy="369332"/>
          </a:xfrm>
          <a:prstGeom prst="rect">
            <a:avLst/>
          </a:prstGeom>
          <a:noFill/>
        </p:spPr>
        <p:txBody>
          <a:bodyPr wrap="none" rtlCol="0">
            <a:spAutoFit/>
          </a:bodyPr>
          <a:lstStyle/>
          <a:p>
            <a:r>
              <a:rPr lang="en-US" sz="1800" b="0" i="0" u="none" strike="noStrike" err="1">
                <a:solidFill>
                  <a:srgbClr val="000000"/>
                </a:solidFill>
                <a:effectLst/>
                <a:latin typeface="Calibri" panose="020F0502020204030204" pitchFamily="34" charset="0"/>
              </a:rPr>
              <a:t>Mehdia</a:t>
            </a:r>
            <a:r>
              <a:rPr lang="en-US" sz="1800" b="0" i="0" u="none" strike="noStrike">
                <a:solidFill>
                  <a:srgbClr val="000000"/>
                </a:solidFill>
                <a:effectLst/>
                <a:latin typeface="Calibri" panose="020F0502020204030204" pitchFamily="34" charset="0"/>
              </a:rPr>
              <a:t> N. Rajab Ali</a:t>
            </a:r>
            <a:endParaRPr lang="en-US"/>
          </a:p>
        </p:txBody>
      </p:sp>
      <p:sp>
        <p:nvSpPr>
          <p:cNvPr id="8" name="TextBox 7">
            <a:extLst>
              <a:ext uri="{FF2B5EF4-FFF2-40B4-BE49-F238E27FC236}">
                <a16:creationId xmlns:a16="http://schemas.microsoft.com/office/drawing/2014/main" id="{4EDD8E21-56A2-2886-F49D-5A4BE6256F74}"/>
              </a:ext>
            </a:extLst>
          </p:cNvPr>
          <p:cNvSpPr txBox="1"/>
          <p:nvPr/>
        </p:nvSpPr>
        <p:spPr>
          <a:xfrm>
            <a:off x="4530383" y="6373791"/>
            <a:ext cx="2040239" cy="369332"/>
          </a:xfrm>
          <a:prstGeom prst="rect">
            <a:avLst/>
          </a:prstGeom>
          <a:noFill/>
        </p:spPr>
        <p:txBody>
          <a:bodyPr wrap="none" rtlCol="0">
            <a:spAutoFit/>
          </a:bodyPr>
          <a:lstStyle/>
          <a:p>
            <a:r>
              <a:rPr lang="en-US"/>
              <a:t>Anthony Compton</a:t>
            </a:r>
          </a:p>
        </p:txBody>
      </p:sp>
      <p:sp>
        <p:nvSpPr>
          <p:cNvPr id="9" name="TextBox 8">
            <a:extLst>
              <a:ext uri="{FF2B5EF4-FFF2-40B4-BE49-F238E27FC236}">
                <a16:creationId xmlns:a16="http://schemas.microsoft.com/office/drawing/2014/main" id="{0F43CE65-149F-762C-A3AC-FF4B33F31320}"/>
              </a:ext>
            </a:extLst>
          </p:cNvPr>
          <p:cNvSpPr txBox="1"/>
          <p:nvPr/>
        </p:nvSpPr>
        <p:spPr>
          <a:xfrm>
            <a:off x="3341673" y="3898180"/>
            <a:ext cx="1576072" cy="461665"/>
          </a:xfrm>
          <a:prstGeom prst="rect">
            <a:avLst/>
          </a:prstGeom>
          <a:noFill/>
        </p:spPr>
        <p:txBody>
          <a:bodyPr wrap="none" rtlCol="0">
            <a:spAutoFit/>
          </a:bodyPr>
          <a:lstStyle/>
          <a:p>
            <a:r>
              <a:rPr lang="en-US" sz="2400">
                <a:latin typeface="Britannic Bold" panose="020B0903060703020204" pitchFamily="34" charset="77"/>
              </a:rPr>
              <a:t>Featuring:</a:t>
            </a:r>
          </a:p>
        </p:txBody>
      </p:sp>
      <p:pic>
        <p:nvPicPr>
          <p:cNvPr id="1028" name="Picture 4" descr="A person smiling at the camera&#10;&#10;Description automatically generated">
            <a:extLst>
              <a:ext uri="{FF2B5EF4-FFF2-40B4-BE49-F238E27FC236}">
                <a16:creationId xmlns:a16="http://schemas.microsoft.com/office/drawing/2014/main" id="{0591E908-0EF0-D049-8730-250EA47F7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670" y="4554618"/>
            <a:ext cx="1755074" cy="17550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A logo for a research&#10;&#10;Description automatically generated">
            <a:extLst>
              <a:ext uri="{FF2B5EF4-FFF2-40B4-BE49-F238E27FC236}">
                <a16:creationId xmlns:a16="http://schemas.microsoft.com/office/drawing/2014/main" id="{619C6F4C-408C-6DCA-4802-3BDDD8A60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771" b="92740" l="9981" r="89826">
                        <a14:foregroundMark x1="46705" y1="22699" x2="46705" y2="22699"/>
                        <a14:foregroundMark x1="46705" y1="30879" x2="46705" y2="30879"/>
                        <a14:foregroundMark x1="48740" y1="9509" x2="48740" y2="9509"/>
                        <a14:foregroundMark x1="47965" y1="7771" x2="47965" y2="7771"/>
                        <a14:foregroundMark x1="51938" y1="25256" x2="51938" y2="25256"/>
                        <a14:foregroundMark x1="51550" y1="30368" x2="51550" y2="30368"/>
                        <a14:foregroundMark x1="54845" y1="30879" x2="41085" y2="19734"/>
                        <a14:backgroundMark x1="7461" y1="74335" x2="30523" y2="90593"/>
                        <a14:backgroundMark x1="30523" y1="90593" x2="35853" y2="90184"/>
                        <a14:backgroundMark x1="39438" y1="92740" x2="21705" y2="89468"/>
                        <a14:backgroundMark x1="21705" y1="89468" x2="9496" y2="83333"/>
                        <a14:backgroundMark x1="11919" y1="72699" x2="14826" y2="72699"/>
                        <a14:backgroundMark x1="13178" y1="73926" x2="12306" y2="79039"/>
                        <a14:backgroundMark x1="12791" y1="75256" x2="12791" y2="75256"/>
                        <a14:backgroundMark x1="13953" y1="75256" x2="13953" y2="75256"/>
                        <a14:backgroundMark x1="13953" y1="75256" x2="13953" y2="75256"/>
                        <a14:backgroundMark x1="12791" y1="72699" x2="17248" y2="82004"/>
                        <a14:backgroundMark x1="11919" y1="74744" x2="15601" y2="74335"/>
                        <a14:backgroundMark x1="47093" y1="91820" x2="33333" y2="94172"/>
                        <a14:backgroundMark x1="33333" y1="94172" x2="52422" y2="92229"/>
                      </a14:backgroundRemoval>
                    </a14:imgEffect>
                  </a14:imgLayer>
                </a14:imgProps>
              </a:ext>
            </a:extLst>
          </a:blip>
          <a:stretch>
            <a:fillRect/>
          </a:stretch>
        </p:blipFill>
        <p:spPr>
          <a:xfrm>
            <a:off x="8100392" y="3305371"/>
            <a:ext cx="3739187" cy="3543532"/>
          </a:xfrm>
          <a:prstGeom prst="rect">
            <a:avLst/>
          </a:prstGeom>
        </p:spPr>
      </p:pic>
      <p:pic>
        <p:nvPicPr>
          <p:cNvPr id="3" name="Picture 2" descr="A person in a graduation gown&#10;&#10;Description automatically generated">
            <a:extLst>
              <a:ext uri="{FF2B5EF4-FFF2-40B4-BE49-F238E27FC236}">
                <a16:creationId xmlns:a16="http://schemas.microsoft.com/office/drawing/2014/main" id="{4AD4D535-32BC-69A2-B80B-97A6EDA0DB74}"/>
              </a:ext>
            </a:extLst>
          </p:cNvPr>
          <p:cNvPicPr>
            <a:picLocks noChangeAspect="1"/>
          </p:cNvPicPr>
          <p:nvPr/>
        </p:nvPicPr>
        <p:blipFill>
          <a:blip r:embed="rId5"/>
          <a:stretch>
            <a:fillRect/>
          </a:stretch>
        </p:blipFill>
        <p:spPr>
          <a:xfrm>
            <a:off x="4463001" y="4587497"/>
            <a:ext cx="2181115" cy="1777140"/>
          </a:xfrm>
          <a:prstGeom prst="rect">
            <a:avLst/>
          </a:prstGeom>
          <a:ln w="12700">
            <a:solidFill>
              <a:schemeClr val="tx1"/>
            </a:solidFill>
          </a:ln>
        </p:spPr>
      </p:pic>
      <p:pic>
        <p:nvPicPr>
          <p:cNvPr id="11" name="Picture 10" descr="A qr code with black squares&#10;&#10;AI-generated content may be incorrect.">
            <a:extLst>
              <a:ext uri="{FF2B5EF4-FFF2-40B4-BE49-F238E27FC236}">
                <a16:creationId xmlns:a16="http://schemas.microsoft.com/office/drawing/2014/main" id="{F16D8FB2-F059-B79A-6B54-A93835919596}"/>
              </a:ext>
            </a:extLst>
          </p:cNvPr>
          <p:cNvPicPr>
            <a:picLocks noChangeAspect="1"/>
          </p:cNvPicPr>
          <p:nvPr/>
        </p:nvPicPr>
        <p:blipFill>
          <a:blip r:embed="rId6"/>
          <a:stretch>
            <a:fillRect/>
          </a:stretch>
        </p:blipFill>
        <p:spPr>
          <a:xfrm>
            <a:off x="8849263" y="143773"/>
            <a:ext cx="2731699" cy="2717322"/>
          </a:xfrm>
          <a:prstGeom prst="rect">
            <a:avLst/>
          </a:prstGeom>
        </p:spPr>
      </p:pic>
      <p:pic>
        <p:nvPicPr>
          <p:cNvPr id="12" name="Picture 11" descr="A person in glasses and a white coat&#10;&#10;AI-generated content may be incorrect.">
            <a:extLst>
              <a:ext uri="{FF2B5EF4-FFF2-40B4-BE49-F238E27FC236}">
                <a16:creationId xmlns:a16="http://schemas.microsoft.com/office/drawing/2014/main" id="{7CA40891-8BD5-B9FE-055B-595EB8A8D4A2}"/>
              </a:ext>
            </a:extLst>
          </p:cNvPr>
          <p:cNvPicPr>
            <a:picLocks noChangeAspect="1"/>
          </p:cNvPicPr>
          <p:nvPr/>
        </p:nvPicPr>
        <p:blipFill>
          <a:blip r:embed="rId7"/>
          <a:stretch>
            <a:fillRect/>
          </a:stretch>
        </p:blipFill>
        <p:spPr>
          <a:xfrm>
            <a:off x="198468" y="-86264"/>
            <a:ext cx="11795064" cy="7030528"/>
          </a:xfrm>
          <a:prstGeom prst="rect">
            <a:avLst/>
          </a:prstGeom>
        </p:spPr>
      </p:pic>
    </p:spTree>
    <p:extLst>
      <p:ext uri="{BB962C8B-B14F-4D97-AF65-F5344CB8AC3E}">
        <p14:creationId xmlns:p14="http://schemas.microsoft.com/office/powerpoint/2010/main" val="346538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Primary Evidence contd.</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27405" y="2168190"/>
            <a:ext cx="1095876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Indicate Quality of data</a:t>
            </a:r>
          </a:p>
          <a:p>
            <a:pPr marL="285750" indent="-285750">
              <a:buFont typeface="Arial" panose="020B0604020202020204" pitchFamily="34" charset="0"/>
              <a:buChar char="•"/>
            </a:pPr>
            <a:r>
              <a:rPr lang="en-US"/>
              <a:t>Select your best quality recording for publication</a:t>
            </a:r>
          </a:p>
          <a:p>
            <a:endParaRPr lang="en-US" sz="2400" b="1"/>
          </a:p>
          <a:p>
            <a:r>
              <a:rPr lang="en-US" sz="2400" b="1">
                <a:solidFill>
                  <a:schemeClr val="accent1">
                    <a:lumMod val="60000"/>
                    <a:lumOff val="40000"/>
                  </a:schemeClr>
                </a:solidFill>
              </a:rPr>
              <a:t>Photographs of Patients</a:t>
            </a:r>
          </a:p>
          <a:p>
            <a:pPr marL="285750" indent="-285750">
              <a:buFont typeface="Arial" panose="020B0604020202020204" pitchFamily="34" charset="0"/>
              <a:buChar char="•"/>
            </a:pPr>
            <a:r>
              <a:rPr lang="en-US"/>
              <a:t>Make sure you have informed consent</a:t>
            </a:r>
          </a:p>
          <a:p>
            <a:pPr marL="285750" indent="-285750">
              <a:buFont typeface="Arial" panose="020B0604020202020204" pitchFamily="34" charset="0"/>
              <a:buChar char="•"/>
            </a:pPr>
            <a:r>
              <a:rPr lang="en-US"/>
              <a:t>Cover facial features to deidentify patient</a:t>
            </a:r>
          </a:p>
          <a:p>
            <a:pPr marL="285750" indent="-285750">
              <a:buFont typeface="Arial" panose="020B0604020202020204" pitchFamily="34" charset="0"/>
              <a:buChar char="•"/>
            </a:pPr>
            <a:r>
              <a:rPr lang="en-US"/>
              <a:t>Use letters such as A,B,C to refer to patients, not their initials</a:t>
            </a:r>
          </a:p>
          <a:p>
            <a:endParaRPr lang="en-US"/>
          </a:p>
          <a:p>
            <a:pPr marL="742950" lvl="1" indent="-285750">
              <a:buFont typeface="Courier New" panose="02070309020205020404" pitchFamily="49" charset="0"/>
              <a:buChar char="o"/>
            </a:pPr>
            <a:endParaRPr lang="en-US"/>
          </a:p>
          <a:p>
            <a:r>
              <a:rPr lang="en-US"/>
              <a:t>  </a:t>
            </a:r>
          </a:p>
        </p:txBody>
      </p:sp>
      <p:pic>
        <p:nvPicPr>
          <p:cNvPr id="2050" name="Picture 2" descr="Frontiers | Iodine contrast should be avoided in patients with thyroid eye  disease">
            <a:extLst>
              <a:ext uri="{FF2B5EF4-FFF2-40B4-BE49-F238E27FC236}">
                <a16:creationId xmlns:a16="http://schemas.microsoft.com/office/drawing/2014/main" id="{704C3A96-42D2-36E5-EC1C-7853F060C7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05" t="2500"/>
          <a:stretch/>
        </p:blipFill>
        <p:spPr bwMode="auto">
          <a:xfrm>
            <a:off x="7577227" y="2168190"/>
            <a:ext cx="3797354" cy="3543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CE5035-97B8-EC60-EC78-40B4813D4532}"/>
              </a:ext>
            </a:extLst>
          </p:cNvPr>
          <p:cNvSpPr txBox="1"/>
          <p:nvPr/>
        </p:nvSpPr>
        <p:spPr>
          <a:xfrm>
            <a:off x="7577227" y="5819775"/>
            <a:ext cx="3708941" cy="369217"/>
          </a:xfrm>
          <a:prstGeom prst="rect">
            <a:avLst/>
          </a:prstGeom>
          <a:noFill/>
        </p:spPr>
        <p:txBody>
          <a:bodyPr wrap="square" rtlCol="0">
            <a:spAutoFit/>
          </a:bodyPr>
          <a:lstStyle/>
          <a:p>
            <a:r>
              <a:rPr lang="en-US"/>
              <a:t>Thyroid eye disease</a:t>
            </a:r>
          </a:p>
        </p:txBody>
      </p:sp>
    </p:spTree>
    <p:extLst>
      <p:ext uri="{BB962C8B-B14F-4D97-AF65-F5344CB8AC3E}">
        <p14:creationId xmlns:p14="http://schemas.microsoft.com/office/powerpoint/2010/main" val="74511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Primary Evidence contd.</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70973" y="1834815"/>
            <a:ext cx="1095876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1">
                    <a:lumMod val="60000"/>
                    <a:lumOff val="40000"/>
                  </a:schemeClr>
                </a:solidFill>
              </a:rPr>
              <a:t>Micrographs</a:t>
            </a:r>
          </a:p>
          <a:p>
            <a:pPr marL="342900" indent="-342900">
              <a:buFont typeface="Arial" panose="020B0604020202020204" pitchFamily="34" charset="0"/>
              <a:buChar char="•"/>
            </a:pPr>
            <a:r>
              <a:rPr lang="en-US"/>
              <a:t>Clarity</a:t>
            </a:r>
          </a:p>
          <a:p>
            <a:pPr marL="342900" indent="-342900">
              <a:buFont typeface="Arial" panose="020B0604020202020204" pitchFamily="34" charset="0"/>
              <a:buChar char="•"/>
            </a:pPr>
            <a:r>
              <a:rPr lang="en-US"/>
              <a:t>Size</a:t>
            </a:r>
          </a:p>
          <a:p>
            <a:pPr marL="800100" lvl="1" indent="-342900">
              <a:buFont typeface="Courier New"/>
              <a:buChar char="o"/>
            </a:pPr>
            <a:r>
              <a:rPr lang="en-US"/>
              <a:t>Large enough to show important features</a:t>
            </a:r>
          </a:p>
          <a:p>
            <a:pPr marL="285750" indent="-285750">
              <a:buFont typeface="Arial" panose="020B0604020202020204" pitchFamily="34" charset="0"/>
              <a:buChar char="•"/>
            </a:pPr>
            <a:r>
              <a:rPr lang="en-US"/>
              <a:t>Labelling</a:t>
            </a:r>
          </a:p>
          <a:p>
            <a:pPr marL="742950" lvl="1" indent="-285750">
              <a:buFont typeface="Courier New" panose="02070309020205020404" pitchFamily="49" charset="0"/>
              <a:buChar char="o"/>
            </a:pPr>
            <a:r>
              <a:rPr lang="en-US"/>
              <a:t>Include arrowheads, letters, numbers and symbols</a:t>
            </a:r>
          </a:p>
          <a:p>
            <a:pPr marL="742950" lvl="1" indent="-285750">
              <a:buFont typeface="Courier New" panose="02070309020205020404" pitchFamily="49" charset="0"/>
              <a:buChar char="o"/>
            </a:pPr>
            <a:r>
              <a:rPr lang="en-US"/>
              <a:t>Scale bar </a:t>
            </a:r>
          </a:p>
          <a:p>
            <a:pPr marL="285750" indent="-285750">
              <a:buFont typeface="Arial" panose="020B0604020202020204" pitchFamily="34" charset="0"/>
              <a:buChar char="•"/>
            </a:pPr>
            <a:r>
              <a:rPr lang="en-US"/>
              <a:t>Plates</a:t>
            </a:r>
          </a:p>
          <a:p>
            <a:pPr marL="285750" indent="-285750">
              <a:buFont typeface="Arial" panose="020B0604020202020204" pitchFamily="34" charset="0"/>
              <a:buChar char="•"/>
            </a:pPr>
            <a:r>
              <a:rPr lang="en-US"/>
              <a:t>Numbering</a:t>
            </a:r>
          </a:p>
          <a:p>
            <a:pPr lvl="2"/>
            <a:endParaRPr lang="en-US">
              <a:solidFill>
                <a:srgbClr val="000000"/>
              </a:solidFill>
            </a:endParaRPr>
          </a:p>
          <a:p>
            <a:r>
              <a:rPr lang="en-US">
                <a:solidFill>
                  <a:srgbClr val="000000"/>
                </a:solidFill>
              </a:rPr>
              <a:t>  </a:t>
            </a:r>
          </a:p>
          <a:p>
            <a:endParaRPr lang="en-US">
              <a:solidFill>
                <a:srgbClr val="00000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pic>
        <p:nvPicPr>
          <p:cNvPr id="6" name="Picture 5">
            <a:extLst>
              <a:ext uri="{FF2B5EF4-FFF2-40B4-BE49-F238E27FC236}">
                <a16:creationId xmlns:a16="http://schemas.microsoft.com/office/drawing/2014/main" id="{8A93DC33-35E3-9E8A-59DD-BB831EF04A27}"/>
              </a:ext>
            </a:extLst>
          </p:cNvPr>
          <p:cNvPicPr>
            <a:picLocks noChangeAspect="1"/>
          </p:cNvPicPr>
          <p:nvPr/>
        </p:nvPicPr>
        <p:blipFill>
          <a:blip r:embed="rId5"/>
          <a:stretch>
            <a:fillRect/>
          </a:stretch>
        </p:blipFill>
        <p:spPr>
          <a:xfrm>
            <a:off x="6428510" y="2166891"/>
            <a:ext cx="5279089" cy="3992589"/>
          </a:xfrm>
          <a:prstGeom prst="rect">
            <a:avLst/>
          </a:prstGeom>
        </p:spPr>
      </p:pic>
    </p:spTree>
    <p:extLst>
      <p:ext uri="{BB962C8B-B14F-4D97-AF65-F5344CB8AC3E}">
        <p14:creationId xmlns:p14="http://schemas.microsoft.com/office/powerpoint/2010/main" val="1150804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a:xfrm>
            <a:off x="838200" y="307975"/>
            <a:ext cx="10515600" cy="1325563"/>
          </a:xfrm>
        </p:spPr>
        <p:txBody>
          <a:bodyPr/>
          <a:lstStyle/>
          <a:p>
            <a:r>
              <a:rPr lang="en-US">
                <a:latin typeface="Aptos Display"/>
                <a:cs typeface="Helvetica"/>
              </a:rPr>
              <a:t>Primary Evidence contd.</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570724" y="2022764"/>
            <a:ext cx="587770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1">
                    <a:lumMod val="60000"/>
                    <a:lumOff val="40000"/>
                  </a:schemeClr>
                </a:solidFill>
              </a:rPr>
              <a:t>Gel Electrophoretograms</a:t>
            </a:r>
          </a:p>
          <a:p>
            <a:pPr marL="285750" indent="-285750">
              <a:buFont typeface="Arial" panose="020B0604020202020204" pitchFamily="34" charset="0"/>
              <a:buChar char="•"/>
            </a:pPr>
            <a:r>
              <a:rPr lang="en-US"/>
              <a:t>These are halftone figures </a:t>
            </a:r>
          </a:p>
          <a:p>
            <a:pPr marL="285750" indent="-285750">
              <a:buFont typeface="Arial" panose="020B0604020202020204" pitchFamily="34" charset="0"/>
              <a:buChar char="•"/>
            </a:pPr>
            <a:r>
              <a:rPr lang="en-US"/>
              <a:t>Identify material in each gel by adding capital letters or labels along the top or bottom of the photograph.</a:t>
            </a:r>
          </a:p>
          <a:p>
            <a:pPr marL="285750" indent="-285750">
              <a:buFont typeface="Arial" panose="020B0604020202020204" pitchFamily="34" charset="0"/>
              <a:buChar char="•"/>
            </a:pPr>
            <a:r>
              <a:rPr lang="en-US"/>
              <a:t>Identify important fractions by adding labels along the side</a:t>
            </a:r>
          </a:p>
          <a:p>
            <a:pPr marL="285750" indent="-285750">
              <a:buFont typeface="Arial" panose="020B0604020202020204" pitchFamily="34" charset="0"/>
              <a:buChar char="•"/>
            </a:pPr>
            <a:r>
              <a:rPr lang="en-US"/>
              <a:t>Use leader lines to join labels to their fractions</a:t>
            </a:r>
          </a:p>
          <a:p>
            <a:pPr marL="285750" indent="-285750">
              <a:buFont typeface="Arial" panose="020B0604020202020204" pitchFamily="34" charset="0"/>
              <a:buChar char="•"/>
            </a:pPr>
            <a:r>
              <a:rPr lang="en-US"/>
              <a:t>Labels &amp; letters should not overwhelm the data</a:t>
            </a: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pic>
        <p:nvPicPr>
          <p:cNvPr id="6" name="Picture 5">
            <a:extLst>
              <a:ext uri="{FF2B5EF4-FFF2-40B4-BE49-F238E27FC236}">
                <a16:creationId xmlns:a16="http://schemas.microsoft.com/office/drawing/2014/main" id="{7D543F69-4CEE-B713-DDD4-AF34AD9D04B7}"/>
              </a:ext>
            </a:extLst>
          </p:cNvPr>
          <p:cNvPicPr>
            <a:picLocks noChangeAspect="1"/>
          </p:cNvPicPr>
          <p:nvPr/>
        </p:nvPicPr>
        <p:blipFill>
          <a:blip r:embed="rId5"/>
          <a:stretch>
            <a:fillRect/>
          </a:stretch>
        </p:blipFill>
        <p:spPr>
          <a:xfrm>
            <a:off x="7058025" y="2196720"/>
            <a:ext cx="4563251" cy="4059422"/>
          </a:xfrm>
          <a:prstGeom prst="rect">
            <a:avLst/>
          </a:prstGeom>
        </p:spPr>
      </p:pic>
    </p:spTree>
    <p:extLst>
      <p:ext uri="{BB962C8B-B14F-4D97-AF65-F5344CB8AC3E}">
        <p14:creationId xmlns:p14="http://schemas.microsoft.com/office/powerpoint/2010/main" val="345842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Primary Evidence contd.</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267096" y="2346326"/>
            <a:ext cx="1100357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1">
                    <a:lumMod val="60000"/>
                    <a:lumOff val="40000"/>
                  </a:schemeClr>
                </a:solidFill>
              </a:rPr>
              <a:t>Polygraph Recordings</a:t>
            </a:r>
          </a:p>
          <a:p>
            <a:pPr marL="285750" indent="-285750">
              <a:buFont typeface="Arial" panose="020B0604020202020204" pitchFamily="34" charset="0"/>
              <a:buChar char="•"/>
            </a:pPr>
            <a:r>
              <a:rPr lang="en-US"/>
              <a:t>Label axes</a:t>
            </a:r>
          </a:p>
          <a:p>
            <a:pPr marL="285750" indent="-285750">
              <a:buFont typeface="Arial" panose="020B0604020202020204" pitchFamily="34" charset="0"/>
              <a:buChar char="•"/>
            </a:pPr>
            <a:r>
              <a:rPr lang="en-US"/>
              <a:t>Use IS abbreviations for units of measurement</a:t>
            </a:r>
          </a:p>
          <a:p>
            <a:pPr marL="285750" indent="-285750">
              <a:buFont typeface="Arial" panose="020B0604020202020204" pitchFamily="34" charset="0"/>
              <a:buChar char="•"/>
            </a:pPr>
            <a:r>
              <a:rPr lang="en-US"/>
              <a:t>Horizontal oriented axis labels should align on the left</a:t>
            </a:r>
          </a:p>
          <a:p>
            <a:pPr marL="285750" indent="-285750">
              <a:buFont typeface="Arial" panose="020B0604020202020204" pitchFamily="34" charset="0"/>
              <a:buChar char="•"/>
            </a:pPr>
            <a:r>
              <a:rPr lang="en-US"/>
              <a:t>Labels should not overwhelm data</a:t>
            </a:r>
          </a:p>
          <a:p>
            <a:r>
              <a:rPr lang="en-US"/>
              <a:t>  </a:t>
            </a:r>
          </a:p>
        </p:txBody>
      </p:sp>
      <p:pic>
        <p:nvPicPr>
          <p:cNvPr id="6" name="Picture 5">
            <a:extLst>
              <a:ext uri="{FF2B5EF4-FFF2-40B4-BE49-F238E27FC236}">
                <a16:creationId xmlns:a16="http://schemas.microsoft.com/office/drawing/2014/main" id="{73700653-3A80-3A2B-4D7D-548EF5674C1A}"/>
              </a:ext>
            </a:extLst>
          </p:cNvPr>
          <p:cNvPicPr>
            <a:picLocks noChangeAspect="1"/>
          </p:cNvPicPr>
          <p:nvPr/>
        </p:nvPicPr>
        <p:blipFill>
          <a:blip r:embed="rId5"/>
          <a:stretch>
            <a:fillRect/>
          </a:stretch>
        </p:blipFill>
        <p:spPr>
          <a:xfrm>
            <a:off x="6711791" y="2471358"/>
            <a:ext cx="4853312" cy="3443575"/>
          </a:xfrm>
          <a:prstGeom prst="rect">
            <a:avLst/>
          </a:prstGeom>
        </p:spPr>
      </p:pic>
    </p:spTree>
    <p:extLst>
      <p:ext uri="{BB962C8B-B14F-4D97-AF65-F5344CB8AC3E}">
        <p14:creationId xmlns:p14="http://schemas.microsoft.com/office/powerpoint/2010/main" val="17749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Graphs</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230296" y="1831262"/>
            <a:ext cx="5579377"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Selecting the appropriate type of graph to display the type of data you have in important</a:t>
            </a:r>
          </a:p>
          <a:p>
            <a:r>
              <a:rPr lang="en-US">
                <a:solidFill>
                  <a:srgbClr val="000000"/>
                </a:solidFill>
              </a:rPr>
              <a:t>  </a:t>
            </a:r>
          </a:p>
          <a:p>
            <a:r>
              <a:rPr lang="en-US" sz="2400" b="1">
                <a:solidFill>
                  <a:schemeClr val="accent1">
                    <a:lumMod val="60000"/>
                    <a:lumOff val="40000"/>
                  </a:schemeClr>
                </a:solidFill>
              </a:rPr>
              <a:t>Line Graphs</a:t>
            </a:r>
          </a:p>
          <a:p>
            <a:r>
              <a:rPr lang="en-US"/>
              <a:t>A two-axis graph on which curves, data points or both show the relation between two variables. </a:t>
            </a:r>
          </a:p>
          <a:p>
            <a:endParaRPr lang="en-US"/>
          </a:p>
          <a:p>
            <a:endParaRPr lang="en-US"/>
          </a:p>
          <a:p>
            <a:r>
              <a:rPr lang="en-US" sz="2400" b="1">
                <a:solidFill>
                  <a:schemeClr val="accent1">
                    <a:lumMod val="60000"/>
                    <a:lumOff val="40000"/>
                  </a:schemeClr>
                </a:solidFill>
              </a:rPr>
              <a:t>Scattergrams</a:t>
            </a:r>
          </a:p>
          <a:p>
            <a:r>
              <a:rPr lang="en-US"/>
              <a:t>A scattergram is a two-axis graph that plots individual data points and fits a mathematical function to the points to show how strongly two variables are correlated.</a:t>
            </a:r>
          </a:p>
          <a:p>
            <a:endParaRPr lang="en-US"/>
          </a:p>
          <a:p>
            <a:pPr marL="800100" lvl="1" indent="-342900">
              <a:buFont typeface="Courier New"/>
              <a:buChar char="o"/>
            </a:pPr>
            <a:endParaRPr lang="en-US"/>
          </a:p>
          <a:p>
            <a:r>
              <a:rPr lang="en-US"/>
              <a:t>  </a:t>
            </a:r>
          </a:p>
        </p:txBody>
      </p:sp>
      <p:pic>
        <p:nvPicPr>
          <p:cNvPr id="6" name="Picture 5">
            <a:extLst>
              <a:ext uri="{FF2B5EF4-FFF2-40B4-BE49-F238E27FC236}">
                <a16:creationId xmlns:a16="http://schemas.microsoft.com/office/drawing/2014/main" id="{A9E3435F-AED8-A5F4-B408-13A11A5B0225}"/>
              </a:ext>
            </a:extLst>
          </p:cNvPr>
          <p:cNvPicPr>
            <a:picLocks noChangeAspect="1"/>
          </p:cNvPicPr>
          <p:nvPr/>
        </p:nvPicPr>
        <p:blipFill>
          <a:blip r:embed="rId5"/>
          <a:stretch>
            <a:fillRect/>
          </a:stretch>
        </p:blipFill>
        <p:spPr>
          <a:xfrm>
            <a:off x="6453790" y="1803917"/>
            <a:ext cx="2537455" cy="2207057"/>
          </a:xfrm>
          <a:prstGeom prst="rect">
            <a:avLst/>
          </a:prstGeom>
        </p:spPr>
      </p:pic>
      <p:pic>
        <p:nvPicPr>
          <p:cNvPr id="8" name="Picture 7">
            <a:extLst>
              <a:ext uri="{FF2B5EF4-FFF2-40B4-BE49-F238E27FC236}">
                <a16:creationId xmlns:a16="http://schemas.microsoft.com/office/drawing/2014/main" id="{CEC76EFF-AF1F-38BD-D907-446F32B09C4B}"/>
              </a:ext>
            </a:extLst>
          </p:cNvPr>
          <p:cNvPicPr>
            <a:picLocks noChangeAspect="1"/>
          </p:cNvPicPr>
          <p:nvPr/>
        </p:nvPicPr>
        <p:blipFill>
          <a:blip r:embed="rId6"/>
          <a:stretch>
            <a:fillRect/>
          </a:stretch>
        </p:blipFill>
        <p:spPr>
          <a:xfrm>
            <a:off x="9076681" y="4010974"/>
            <a:ext cx="2559182" cy="2368672"/>
          </a:xfrm>
          <a:prstGeom prst="rect">
            <a:avLst/>
          </a:prstGeom>
        </p:spPr>
      </p:pic>
      <p:sp>
        <p:nvSpPr>
          <p:cNvPr id="9" name="TextBox 8">
            <a:extLst>
              <a:ext uri="{FF2B5EF4-FFF2-40B4-BE49-F238E27FC236}">
                <a16:creationId xmlns:a16="http://schemas.microsoft.com/office/drawing/2014/main" id="{84FB2100-034D-6DEE-6BAC-7FB13CA833CB}"/>
              </a:ext>
            </a:extLst>
          </p:cNvPr>
          <p:cNvSpPr txBox="1"/>
          <p:nvPr/>
        </p:nvSpPr>
        <p:spPr>
          <a:xfrm>
            <a:off x="6382329" y="4010974"/>
            <a:ext cx="2537455" cy="369332"/>
          </a:xfrm>
          <a:prstGeom prst="rect">
            <a:avLst/>
          </a:prstGeom>
          <a:noFill/>
        </p:spPr>
        <p:txBody>
          <a:bodyPr wrap="square" rtlCol="0">
            <a:spAutoFit/>
          </a:bodyPr>
          <a:lstStyle/>
          <a:p>
            <a:r>
              <a:rPr lang="en-US"/>
              <a:t>Line Graph</a:t>
            </a:r>
          </a:p>
        </p:txBody>
      </p:sp>
      <p:sp>
        <p:nvSpPr>
          <p:cNvPr id="12" name="TextBox 11">
            <a:extLst>
              <a:ext uri="{FF2B5EF4-FFF2-40B4-BE49-F238E27FC236}">
                <a16:creationId xmlns:a16="http://schemas.microsoft.com/office/drawing/2014/main" id="{5631F32A-8859-3960-093C-550DBC27F55A}"/>
              </a:ext>
            </a:extLst>
          </p:cNvPr>
          <p:cNvSpPr txBox="1"/>
          <p:nvPr/>
        </p:nvSpPr>
        <p:spPr>
          <a:xfrm>
            <a:off x="8991245" y="6308209"/>
            <a:ext cx="2537455" cy="369332"/>
          </a:xfrm>
          <a:prstGeom prst="rect">
            <a:avLst/>
          </a:prstGeom>
          <a:noFill/>
        </p:spPr>
        <p:txBody>
          <a:bodyPr wrap="square" rtlCol="0">
            <a:spAutoFit/>
          </a:bodyPr>
          <a:lstStyle/>
          <a:p>
            <a:r>
              <a:rPr lang="en-US"/>
              <a:t>Scattergram</a:t>
            </a:r>
          </a:p>
        </p:txBody>
      </p:sp>
    </p:spTree>
    <p:extLst>
      <p:ext uri="{BB962C8B-B14F-4D97-AF65-F5344CB8AC3E}">
        <p14:creationId xmlns:p14="http://schemas.microsoft.com/office/powerpoint/2010/main" val="1055845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Graphs</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59868" y="1784533"/>
            <a:ext cx="5015696" cy="6647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1">
                    <a:lumMod val="60000"/>
                    <a:lumOff val="40000"/>
                  </a:schemeClr>
                </a:solidFill>
              </a:rPr>
              <a:t>Bar Graphs</a:t>
            </a:r>
          </a:p>
          <a:p>
            <a:pPr marL="285750" indent="-285750">
              <a:buFont typeface="Arial" panose="020B0604020202020204" pitchFamily="34" charset="0"/>
              <a:buChar char="•"/>
            </a:pPr>
            <a:r>
              <a:rPr lang="en-US"/>
              <a:t>A bar graph is a one-axis graph that compares amounts or frequencies for classes of a  discontinuous variable </a:t>
            </a:r>
          </a:p>
          <a:p>
            <a:pPr marL="285750" indent="-285750">
              <a:buFont typeface="Arial" panose="020B0604020202020204" pitchFamily="34" charset="0"/>
              <a:buChar char="•"/>
            </a:pPr>
            <a:r>
              <a:rPr lang="en-US"/>
              <a:t>Maybe horizontal or vertical</a:t>
            </a:r>
          </a:p>
          <a:p>
            <a:endParaRPr lang="en-US"/>
          </a:p>
          <a:p>
            <a:endParaRPr lang="en-US"/>
          </a:p>
          <a:p>
            <a:r>
              <a:rPr lang="en-US" sz="2400" b="1">
                <a:solidFill>
                  <a:schemeClr val="accent1">
                    <a:lumMod val="60000"/>
                    <a:lumOff val="40000"/>
                  </a:schemeClr>
                </a:solidFill>
              </a:rPr>
              <a:t>Individual-Value Bar Graph</a:t>
            </a:r>
          </a:p>
          <a:p>
            <a:r>
              <a:rPr lang="en-US"/>
              <a:t>It is a variation on vertical bar graphs in which individual data points are shown either in addition to the mean or instead of the mean.</a:t>
            </a:r>
          </a:p>
          <a:p>
            <a:endParaRPr lang="en-US"/>
          </a:p>
          <a:p>
            <a:r>
              <a:rPr lang="en-US"/>
              <a:t>Paired data lines can be drawn t show the direction of change</a:t>
            </a:r>
          </a:p>
          <a:p>
            <a:r>
              <a:rPr lang="en-US">
                <a:solidFill>
                  <a:srgbClr val="000000"/>
                </a:solidFill>
              </a:rPr>
              <a:t>  </a:t>
            </a:r>
          </a:p>
          <a:p>
            <a:pPr marL="800100" lvl="1" indent="-342900">
              <a:buFont typeface="Courier New"/>
              <a:buChar char="o"/>
            </a:pPr>
            <a:endParaRPr lang="en-US">
              <a:solidFill>
                <a:srgbClr val="000000"/>
              </a:solidFill>
            </a:endParaRPr>
          </a:p>
          <a:p>
            <a:pPr lvl="2"/>
            <a:endParaRPr lang="en-US">
              <a:solidFill>
                <a:srgbClr val="0070C0"/>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lvl="2"/>
            <a:endParaRPr lang="en-US"/>
          </a:p>
          <a:p>
            <a:endParaRPr lang="en-US"/>
          </a:p>
          <a:p>
            <a:pPr marL="800100" lvl="1" indent="-342900">
              <a:buFont typeface="Courier New"/>
              <a:buChar char="o"/>
            </a:pPr>
            <a:endParaRPr lang="en-US"/>
          </a:p>
          <a:p>
            <a:r>
              <a:rPr lang="en-US"/>
              <a:t>  </a:t>
            </a:r>
          </a:p>
        </p:txBody>
      </p:sp>
      <p:pic>
        <p:nvPicPr>
          <p:cNvPr id="7" name="Picture 6">
            <a:extLst>
              <a:ext uri="{FF2B5EF4-FFF2-40B4-BE49-F238E27FC236}">
                <a16:creationId xmlns:a16="http://schemas.microsoft.com/office/drawing/2014/main" id="{C0865633-00F0-BF60-CCAA-4AB25AA8E067}"/>
              </a:ext>
            </a:extLst>
          </p:cNvPr>
          <p:cNvPicPr>
            <a:picLocks noChangeAspect="1"/>
          </p:cNvPicPr>
          <p:nvPr/>
        </p:nvPicPr>
        <p:blipFill>
          <a:blip r:embed="rId5"/>
          <a:stretch>
            <a:fillRect/>
          </a:stretch>
        </p:blipFill>
        <p:spPr>
          <a:xfrm>
            <a:off x="5932069" y="2014250"/>
            <a:ext cx="2285800" cy="1987652"/>
          </a:xfrm>
          <a:prstGeom prst="rect">
            <a:avLst/>
          </a:prstGeom>
        </p:spPr>
      </p:pic>
      <p:pic>
        <p:nvPicPr>
          <p:cNvPr id="9" name="Picture 8">
            <a:extLst>
              <a:ext uri="{FF2B5EF4-FFF2-40B4-BE49-F238E27FC236}">
                <a16:creationId xmlns:a16="http://schemas.microsoft.com/office/drawing/2014/main" id="{75559EBB-BC8E-2E3D-93DC-195E03F8AA62}"/>
              </a:ext>
            </a:extLst>
          </p:cNvPr>
          <p:cNvPicPr>
            <a:picLocks noChangeAspect="1"/>
          </p:cNvPicPr>
          <p:nvPr/>
        </p:nvPicPr>
        <p:blipFill>
          <a:blip r:embed="rId6"/>
          <a:stretch>
            <a:fillRect/>
          </a:stretch>
        </p:blipFill>
        <p:spPr>
          <a:xfrm>
            <a:off x="9158055" y="1912021"/>
            <a:ext cx="2110050" cy="2179688"/>
          </a:xfrm>
          <a:prstGeom prst="rect">
            <a:avLst/>
          </a:prstGeom>
        </p:spPr>
      </p:pic>
      <p:pic>
        <p:nvPicPr>
          <p:cNvPr id="11" name="Picture 10">
            <a:extLst>
              <a:ext uri="{FF2B5EF4-FFF2-40B4-BE49-F238E27FC236}">
                <a16:creationId xmlns:a16="http://schemas.microsoft.com/office/drawing/2014/main" id="{91AF94AA-604A-7E30-5AF7-8F9EDFFFA749}"/>
              </a:ext>
            </a:extLst>
          </p:cNvPr>
          <p:cNvPicPr>
            <a:picLocks noChangeAspect="1"/>
          </p:cNvPicPr>
          <p:nvPr/>
        </p:nvPicPr>
        <p:blipFill>
          <a:blip r:embed="rId7"/>
          <a:stretch>
            <a:fillRect/>
          </a:stretch>
        </p:blipFill>
        <p:spPr>
          <a:xfrm>
            <a:off x="6322455" y="4415941"/>
            <a:ext cx="1505027" cy="1987652"/>
          </a:xfrm>
          <a:prstGeom prst="rect">
            <a:avLst/>
          </a:prstGeom>
        </p:spPr>
      </p:pic>
      <p:pic>
        <p:nvPicPr>
          <p:cNvPr id="13" name="Picture 12">
            <a:extLst>
              <a:ext uri="{FF2B5EF4-FFF2-40B4-BE49-F238E27FC236}">
                <a16:creationId xmlns:a16="http://schemas.microsoft.com/office/drawing/2014/main" id="{4577BEFF-812B-B804-F9CA-CACA4178890C}"/>
              </a:ext>
            </a:extLst>
          </p:cNvPr>
          <p:cNvPicPr>
            <a:picLocks noChangeAspect="1"/>
          </p:cNvPicPr>
          <p:nvPr/>
        </p:nvPicPr>
        <p:blipFill>
          <a:blip r:embed="rId8"/>
          <a:stretch>
            <a:fillRect/>
          </a:stretch>
        </p:blipFill>
        <p:spPr>
          <a:xfrm>
            <a:off x="8473993" y="4547715"/>
            <a:ext cx="3168813" cy="1549480"/>
          </a:xfrm>
          <a:prstGeom prst="rect">
            <a:avLst/>
          </a:prstGeom>
        </p:spPr>
      </p:pic>
      <p:sp>
        <p:nvSpPr>
          <p:cNvPr id="14" name="TextBox 13">
            <a:extLst>
              <a:ext uri="{FF2B5EF4-FFF2-40B4-BE49-F238E27FC236}">
                <a16:creationId xmlns:a16="http://schemas.microsoft.com/office/drawing/2014/main" id="{9D2265A5-EB5A-E396-CF31-F35528B224AD}"/>
              </a:ext>
            </a:extLst>
          </p:cNvPr>
          <p:cNvSpPr txBox="1"/>
          <p:nvPr/>
        </p:nvSpPr>
        <p:spPr>
          <a:xfrm>
            <a:off x="5840396" y="3937820"/>
            <a:ext cx="2183550" cy="307777"/>
          </a:xfrm>
          <a:prstGeom prst="rect">
            <a:avLst/>
          </a:prstGeom>
          <a:noFill/>
        </p:spPr>
        <p:txBody>
          <a:bodyPr wrap="square" rtlCol="0">
            <a:spAutoFit/>
          </a:bodyPr>
          <a:lstStyle/>
          <a:p>
            <a:r>
              <a:rPr lang="en-US" sz="1400"/>
              <a:t>Horizontal Bar graphs</a:t>
            </a:r>
          </a:p>
        </p:txBody>
      </p:sp>
      <p:sp>
        <p:nvSpPr>
          <p:cNvPr id="15" name="TextBox 14">
            <a:extLst>
              <a:ext uri="{FF2B5EF4-FFF2-40B4-BE49-F238E27FC236}">
                <a16:creationId xmlns:a16="http://schemas.microsoft.com/office/drawing/2014/main" id="{AA233129-FF59-54E7-A75D-7E5BCA689605}"/>
              </a:ext>
            </a:extLst>
          </p:cNvPr>
          <p:cNvSpPr txBox="1"/>
          <p:nvPr/>
        </p:nvSpPr>
        <p:spPr>
          <a:xfrm>
            <a:off x="9148732" y="4001902"/>
            <a:ext cx="1731482" cy="307777"/>
          </a:xfrm>
          <a:prstGeom prst="rect">
            <a:avLst/>
          </a:prstGeom>
          <a:noFill/>
        </p:spPr>
        <p:txBody>
          <a:bodyPr wrap="square" rtlCol="0">
            <a:spAutoFit/>
          </a:bodyPr>
          <a:lstStyle/>
          <a:p>
            <a:r>
              <a:rPr lang="en-US" sz="1400"/>
              <a:t>Vertical Bar graphs</a:t>
            </a:r>
          </a:p>
        </p:txBody>
      </p:sp>
      <p:sp>
        <p:nvSpPr>
          <p:cNvPr id="16" name="TextBox 15">
            <a:extLst>
              <a:ext uri="{FF2B5EF4-FFF2-40B4-BE49-F238E27FC236}">
                <a16:creationId xmlns:a16="http://schemas.microsoft.com/office/drawing/2014/main" id="{C779F3FE-09CD-077A-9CE3-E9E442614D25}"/>
              </a:ext>
            </a:extLst>
          </p:cNvPr>
          <p:cNvSpPr txBox="1"/>
          <p:nvPr/>
        </p:nvSpPr>
        <p:spPr>
          <a:xfrm>
            <a:off x="6209227" y="6334780"/>
            <a:ext cx="1731482" cy="523220"/>
          </a:xfrm>
          <a:prstGeom prst="rect">
            <a:avLst/>
          </a:prstGeom>
          <a:noFill/>
        </p:spPr>
        <p:txBody>
          <a:bodyPr wrap="square" rtlCol="0">
            <a:spAutoFit/>
          </a:bodyPr>
          <a:lstStyle/>
          <a:p>
            <a:r>
              <a:rPr lang="en-US" sz="1400"/>
              <a:t>Individual-value bar graph</a:t>
            </a:r>
          </a:p>
        </p:txBody>
      </p:sp>
      <p:sp>
        <p:nvSpPr>
          <p:cNvPr id="17" name="TextBox 16">
            <a:extLst>
              <a:ext uri="{FF2B5EF4-FFF2-40B4-BE49-F238E27FC236}">
                <a16:creationId xmlns:a16="http://schemas.microsoft.com/office/drawing/2014/main" id="{C33CD331-9CD0-03E2-DB2E-5070558EA860}"/>
              </a:ext>
            </a:extLst>
          </p:cNvPr>
          <p:cNvSpPr txBox="1"/>
          <p:nvPr/>
        </p:nvSpPr>
        <p:spPr>
          <a:xfrm>
            <a:off x="8430121" y="6091783"/>
            <a:ext cx="3168812" cy="307777"/>
          </a:xfrm>
          <a:prstGeom prst="rect">
            <a:avLst/>
          </a:prstGeom>
          <a:noFill/>
        </p:spPr>
        <p:txBody>
          <a:bodyPr wrap="square" rtlCol="0">
            <a:spAutoFit/>
          </a:bodyPr>
          <a:lstStyle/>
          <a:p>
            <a:r>
              <a:rPr lang="en-US" sz="1400"/>
              <a:t>Individual-value bar graph</a:t>
            </a:r>
          </a:p>
        </p:txBody>
      </p:sp>
    </p:spTree>
    <p:extLst>
      <p:ext uri="{BB962C8B-B14F-4D97-AF65-F5344CB8AC3E}">
        <p14:creationId xmlns:p14="http://schemas.microsoft.com/office/powerpoint/2010/main" val="246892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Graphs</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473365" y="1775296"/>
            <a:ext cx="5040744"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1">
                    <a:lumMod val="60000"/>
                    <a:lumOff val="40000"/>
                  </a:schemeClr>
                </a:solidFill>
              </a:rPr>
              <a:t>Histograms</a:t>
            </a:r>
          </a:p>
          <a:p>
            <a:r>
              <a:rPr lang="en-US"/>
              <a:t>A two-axis graph that shows a single frequency distribution by means of a series of continuous rectangles, the area of the </a:t>
            </a:r>
            <a:r>
              <a:rPr lang="en-US" err="1"/>
              <a:t>histrogram</a:t>
            </a:r>
            <a:r>
              <a:rPr lang="en-US"/>
              <a:t> represents the distribution.</a:t>
            </a:r>
          </a:p>
          <a:p>
            <a:pPr lvl="1"/>
            <a:endParaRPr lang="en-US"/>
          </a:p>
          <a:p>
            <a:pPr lvl="1"/>
            <a:endParaRPr lang="en-US"/>
          </a:p>
          <a:p>
            <a:r>
              <a:rPr lang="en-US" sz="2400" b="1">
                <a:solidFill>
                  <a:schemeClr val="accent1">
                    <a:lumMod val="60000"/>
                    <a:lumOff val="40000"/>
                  </a:schemeClr>
                </a:solidFill>
              </a:rPr>
              <a:t>Frequency Polygons</a:t>
            </a:r>
          </a:p>
          <a:p>
            <a:r>
              <a:rPr lang="en-US"/>
              <a:t>A two-axis graph that uses data points joined by lines to show two or more overlapping frequency distributions. Data points are plotted at midpoint of each class. </a:t>
            </a:r>
          </a:p>
          <a:p>
            <a:r>
              <a:rPr lang="en-US"/>
              <a:t>  </a:t>
            </a:r>
          </a:p>
        </p:txBody>
      </p:sp>
      <p:pic>
        <p:nvPicPr>
          <p:cNvPr id="7" name="Picture 6">
            <a:extLst>
              <a:ext uri="{FF2B5EF4-FFF2-40B4-BE49-F238E27FC236}">
                <a16:creationId xmlns:a16="http://schemas.microsoft.com/office/drawing/2014/main" id="{5BF862BE-C0B2-34E3-2D1E-20021962AF37}"/>
              </a:ext>
            </a:extLst>
          </p:cNvPr>
          <p:cNvPicPr>
            <a:picLocks noChangeAspect="1"/>
          </p:cNvPicPr>
          <p:nvPr/>
        </p:nvPicPr>
        <p:blipFill>
          <a:blip r:embed="rId5"/>
          <a:stretch>
            <a:fillRect/>
          </a:stretch>
        </p:blipFill>
        <p:spPr>
          <a:xfrm>
            <a:off x="6143659" y="1944061"/>
            <a:ext cx="2286475" cy="2752338"/>
          </a:xfrm>
          <a:prstGeom prst="rect">
            <a:avLst/>
          </a:prstGeom>
        </p:spPr>
      </p:pic>
      <p:pic>
        <p:nvPicPr>
          <p:cNvPr id="9" name="Picture 8">
            <a:extLst>
              <a:ext uri="{FF2B5EF4-FFF2-40B4-BE49-F238E27FC236}">
                <a16:creationId xmlns:a16="http://schemas.microsoft.com/office/drawing/2014/main" id="{83F7A8D9-C898-2568-9FA3-08D7FE9395E0}"/>
              </a:ext>
            </a:extLst>
          </p:cNvPr>
          <p:cNvPicPr>
            <a:picLocks noChangeAspect="1"/>
          </p:cNvPicPr>
          <p:nvPr/>
        </p:nvPicPr>
        <p:blipFill>
          <a:blip r:embed="rId6"/>
          <a:stretch>
            <a:fillRect/>
          </a:stretch>
        </p:blipFill>
        <p:spPr>
          <a:xfrm>
            <a:off x="8949153" y="3750801"/>
            <a:ext cx="2769482" cy="2168872"/>
          </a:xfrm>
          <a:prstGeom prst="rect">
            <a:avLst/>
          </a:prstGeom>
        </p:spPr>
      </p:pic>
    </p:spTree>
    <p:extLst>
      <p:ext uri="{BB962C8B-B14F-4D97-AF65-F5344CB8AC3E}">
        <p14:creationId xmlns:p14="http://schemas.microsoft.com/office/powerpoint/2010/main" val="1519075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General Guidelines for Figures</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424873" y="1895369"/>
            <a:ext cx="6511637"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solidFill>
                  <a:srgbClr val="000000"/>
                </a:solidFill>
              </a:rPr>
              <a:t>Readability</a:t>
            </a:r>
          </a:p>
          <a:p>
            <a:pPr marL="800100" lvl="1" indent="-342900">
              <a:buFont typeface="Arial" panose="020B0604020202020204" pitchFamily="34" charset="0"/>
              <a:buChar char="•"/>
            </a:pPr>
            <a:r>
              <a:rPr lang="en-US">
                <a:solidFill>
                  <a:srgbClr val="000000"/>
                </a:solidFill>
              </a:rPr>
              <a:t>Lettering should be large enough</a:t>
            </a:r>
          </a:p>
          <a:p>
            <a:pPr marL="800100" lvl="1" indent="-342900">
              <a:buFont typeface="Arial" panose="020B0604020202020204" pitchFamily="34" charset="0"/>
              <a:buChar char="•"/>
            </a:pPr>
            <a:r>
              <a:rPr lang="en-US">
                <a:solidFill>
                  <a:srgbClr val="000000"/>
                </a:solidFill>
              </a:rPr>
              <a:t>Symbols and shapes should be easy to differentiate</a:t>
            </a:r>
          </a:p>
          <a:p>
            <a:pPr marL="342900" indent="-342900">
              <a:buAutoNum type="arabicPeriod"/>
            </a:pPr>
            <a:r>
              <a:rPr lang="en-US">
                <a:solidFill>
                  <a:srgbClr val="000000"/>
                </a:solidFill>
              </a:rPr>
              <a:t>Emphasis</a:t>
            </a:r>
          </a:p>
          <a:p>
            <a:pPr marL="800100" lvl="1" indent="-342900">
              <a:buFont typeface="Arial" panose="020B0604020202020204" pitchFamily="34" charset="0"/>
              <a:buChar char="•"/>
            </a:pPr>
            <a:r>
              <a:rPr lang="en-US">
                <a:solidFill>
                  <a:srgbClr val="000000"/>
                </a:solidFill>
              </a:rPr>
              <a:t>Use different line weights</a:t>
            </a:r>
          </a:p>
          <a:p>
            <a:pPr marL="342900" indent="-342900">
              <a:buAutoNum type="arabicPeriod"/>
            </a:pPr>
            <a:r>
              <a:rPr lang="en-US">
                <a:solidFill>
                  <a:srgbClr val="000000"/>
                </a:solidFill>
              </a:rPr>
              <a:t>Point</a:t>
            </a:r>
          </a:p>
          <a:p>
            <a:pPr marL="800100" lvl="1" indent="-342900">
              <a:buFont typeface="Arial" panose="020B0604020202020204" pitchFamily="34" charset="0"/>
              <a:buChar char="•"/>
            </a:pPr>
            <a:r>
              <a:rPr lang="en-US">
                <a:solidFill>
                  <a:srgbClr val="000000"/>
                </a:solidFill>
              </a:rPr>
              <a:t>Each figure should make a clear point</a:t>
            </a:r>
          </a:p>
          <a:p>
            <a:pPr marL="342900" indent="-342900">
              <a:buFont typeface="+mj-lt"/>
              <a:buAutoNum type="arabicPeriod"/>
            </a:pPr>
            <a:r>
              <a:rPr lang="en-US">
                <a:solidFill>
                  <a:srgbClr val="000000"/>
                </a:solidFill>
              </a:rPr>
              <a:t>Pick a palette</a:t>
            </a:r>
          </a:p>
          <a:p>
            <a:pPr marL="342900" indent="-342900">
              <a:buFont typeface="+mj-lt"/>
              <a:buAutoNum type="arabicPeriod"/>
            </a:pPr>
            <a:r>
              <a:rPr lang="en-US">
                <a:solidFill>
                  <a:srgbClr val="000000"/>
                </a:solidFill>
              </a:rPr>
              <a:t>Do not use rainbow</a:t>
            </a:r>
          </a:p>
          <a:p>
            <a:pPr marL="342900" indent="-342900">
              <a:buFont typeface="+mj-lt"/>
              <a:buAutoNum type="arabicPeriod"/>
            </a:pPr>
            <a:r>
              <a:rPr lang="en-US">
                <a:solidFill>
                  <a:srgbClr val="000000"/>
                </a:solidFill>
              </a:rPr>
              <a:t>Avoid Red</a:t>
            </a:r>
          </a:p>
          <a:p>
            <a:r>
              <a:rPr lang="en-US">
                <a:solidFill>
                  <a:srgbClr val="000000"/>
                </a:solidFill>
              </a:rPr>
              <a:t> </a:t>
            </a:r>
          </a:p>
          <a:p>
            <a:endParaRPr lang="en-US" sz="2400" b="1">
              <a:solidFill>
                <a:schemeClr val="accent1">
                  <a:lumMod val="60000"/>
                  <a:lumOff val="40000"/>
                </a:schemeClr>
              </a:solidFill>
            </a:endParaRPr>
          </a:p>
          <a:p>
            <a:endParaRPr lang="en-US" sz="2400" b="1">
              <a:solidFill>
                <a:schemeClr val="accent1">
                  <a:lumMod val="60000"/>
                  <a:lumOff val="40000"/>
                </a:schemeClr>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pic>
        <p:nvPicPr>
          <p:cNvPr id="3074" name="Picture 2" descr="Stata] Plotting trend line graph (twoway line) by subgroup (bytwoway)">
            <a:extLst>
              <a:ext uri="{FF2B5EF4-FFF2-40B4-BE49-F238E27FC236}">
                <a16:creationId xmlns:a16="http://schemas.microsoft.com/office/drawing/2014/main" id="{93AF846B-4ABC-D280-EA3E-62D962879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3487" y="1584438"/>
            <a:ext cx="3379306" cy="19986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C59A9F-CBF7-6F5F-56DE-1871D8594D33}"/>
              </a:ext>
            </a:extLst>
          </p:cNvPr>
          <p:cNvPicPr>
            <a:picLocks noChangeAspect="1"/>
          </p:cNvPicPr>
          <p:nvPr/>
        </p:nvPicPr>
        <p:blipFill>
          <a:blip r:embed="rId6"/>
          <a:stretch>
            <a:fillRect/>
          </a:stretch>
        </p:blipFill>
        <p:spPr>
          <a:xfrm>
            <a:off x="7270990" y="3781420"/>
            <a:ext cx="2857731" cy="2711455"/>
          </a:xfrm>
          <a:prstGeom prst="rect">
            <a:avLst/>
          </a:prstGeom>
        </p:spPr>
      </p:pic>
    </p:spTree>
    <p:extLst>
      <p:ext uri="{BB962C8B-B14F-4D97-AF65-F5344CB8AC3E}">
        <p14:creationId xmlns:p14="http://schemas.microsoft.com/office/powerpoint/2010/main" val="202017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Figure Legends</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567890" y="2014250"/>
            <a:ext cx="102717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Typically has 4 parts:</a:t>
            </a:r>
          </a:p>
          <a:p>
            <a:pPr marL="342900" indent="-342900">
              <a:buAutoNum type="arabicPeriod"/>
            </a:pPr>
            <a:r>
              <a:rPr lang="en-US">
                <a:solidFill>
                  <a:srgbClr val="000000"/>
                </a:solidFill>
              </a:rPr>
              <a:t>A brief title</a:t>
            </a:r>
          </a:p>
          <a:p>
            <a:pPr marL="342900" indent="-342900">
              <a:buAutoNum type="arabicPeriod"/>
            </a:pPr>
            <a:r>
              <a:rPr lang="en-US">
                <a:solidFill>
                  <a:srgbClr val="000000"/>
                </a:solidFill>
              </a:rPr>
              <a:t>Experimental details</a:t>
            </a:r>
          </a:p>
          <a:p>
            <a:pPr marL="342900" indent="-342900">
              <a:buAutoNum type="arabicPeriod"/>
            </a:pPr>
            <a:r>
              <a:rPr lang="en-US">
                <a:solidFill>
                  <a:srgbClr val="000000"/>
                </a:solidFill>
              </a:rPr>
              <a:t>Definitions of symbols, line or bar patterns</a:t>
            </a:r>
          </a:p>
          <a:p>
            <a:pPr marL="342900" indent="-342900">
              <a:buAutoNum type="arabicPeriod"/>
            </a:pPr>
            <a:r>
              <a:rPr lang="en-US">
                <a:solidFill>
                  <a:srgbClr val="000000"/>
                </a:solidFill>
              </a:rPr>
              <a:t>Statistical information (for graphs)</a:t>
            </a:r>
          </a:p>
          <a:p>
            <a:pPr lvl="4"/>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pic>
        <p:nvPicPr>
          <p:cNvPr id="9" name="Picture 8">
            <a:extLst>
              <a:ext uri="{FF2B5EF4-FFF2-40B4-BE49-F238E27FC236}">
                <a16:creationId xmlns:a16="http://schemas.microsoft.com/office/drawing/2014/main" id="{3FFFC04C-A16F-BDC4-17B7-0479E59476FE}"/>
              </a:ext>
            </a:extLst>
          </p:cNvPr>
          <p:cNvPicPr>
            <a:picLocks noChangeAspect="1"/>
          </p:cNvPicPr>
          <p:nvPr/>
        </p:nvPicPr>
        <p:blipFill>
          <a:blip r:embed="rId5"/>
          <a:stretch>
            <a:fillRect/>
          </a:stretch>
        </p:blipFill>
        <p:spPr>
          <a:xfrm>
            <a:off x="5871411" y="1897914"/>
            <a:ext cx="5588267" cy="4442408"/>
          </a:xfrm>
          <a:prstGeom prst="rect">
            <a:avLst/>
          </a:prstGeom>
        </p:spPr>
      </p:pic>
    </p:spTree>
    <p:extLst>
      <p:ext uri="{BB962C8B-B14F-4D97-AF65-F5344CB8AC3E}">
        <p14:creationId xmlns:p14="http://schemas.microsoft.com/office/powerpoint/2010/main" val="3604268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Figure Legend title</a:t>
            </a:r>
          </a:p>
          <a:p>
            <a:endParaRPr lang="en-US" b="1">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364F608D-DFED-A1DA-1AB3-7AA9E7E91384}"/>
              </a:ext>
            </a:extLst>
          </p:cNvPr>
          <p:cNvSpPr txBox="1"/>
          <p:nvPr/>
        </p:nvSpPr>
        <p:spPr>
          <a:xfrm>
            <a:off x="567891" y="2098307"/>
            <a:ext cx="10193153" cy="1015663"/>
          </a:xfrm>
          <a:prstGeom prst="rect">
            <a:avLst/>
          </a:prstGeom>
          <a:noFill/>
        </p:spPr>
        <p:txBody>
          <a:bodyPr wrap="square" rtlCol="0">
            <a:spAutoFit/>
          </a:bodyPr>
          <a:lstStyle/>
          <a:p>
            <a:r>
              <a:rPr lang="en-US" sz="2000" b="1">
                <a:solidFill>
                  <a:schemeClr val="accent1">
                    <a:lumMod val="60000"/>
                    <a:lumOff val="40000"/>
                  </a:schemeClr>
                </a:solidFill>
              </a:rPr>
              <a:t>Titles for Drawings, Diagrams, Primary Evidence</a:t>
            </a:r>
          </a:p>
          <a:p>
            <a:r>
              <a:rPr lang="en-US" sz="2000"/>
              <a:t>The title should identify the type of figure shown, if necessary, and the specific apparatus, concept for specimen </a:t>
            </a:r>
          </a:p>
        </p:txBody>
      </p:sp>
      <p:pic>
        <p:nvPicPr>
          <p:cNvPr id="8" name="Picture 7">
            <a:extLst>
              <a:ext uri="{FF2B5EF4-FFF2-40B4-BE49-F238E27FC236}">
                <a16:creationId xmlns:a16="http://schemas.microsoft.com/office/drawing/2014/main" id="{811A872C-B644-4E81-D017-94B5FA1F3CC0}"/>
              </a:ext>
            </a:extLst>
          </p:cNvPr>
          <p:cNvPicPr>
            <a:picLocks noChangeAspect="1"/>
          </p:cNvPicPr>
          <p:nvPr/>
        </p:nvPicPr>
        <p:blipFill>
          <a:blip r:embed="rId4"/>
          <a:stretch>
            <a:fillRect/>
          </a:stretch>
        </p:blipFill>
        <p:spPr>
          <a:xfrm>
            <a:off x="3025064" y="3113970"/>
            <a:ext cx="5991476" cy="1015663"/>
          </a:xfrm>
          <a:prstGeom prst="rect">
            <a:avLst/>
          </a:prstGeom>
        </p:spPr>
      </p:pic>
      <p:pic>
        <p:nvPicPr>
          <p:cNvPr id="10" name="Picture 9">
            <a:extLst>
              <a:ext uri="{FF2B5EF4-FFF2-40B4-BE49-F238E27FC236}">
                <a16:creationId xmlns:a16="http://schemas.microsoft.com/office/drawing/2014/main" id="{DDFA6ECF-0BF5-055D-5E19-91E1AC9AEBE4}"/>
              </a:ext>
            </a:extLst>
          </p:cNvPr>
          <p:cNvPicPr>
            <a:picLocks noChangeAspect="1"/>
          </p:cNvPicPr>
          <p:nvPr/>
        </p:nvPicPr>
        <p:blipFill>
          <a:blip r:embed="rId5"/>
          <a:stretch>
            <a:fillRect/>
          </a:stretch>
        </p:blipFill>
        <p:spPr>
          <a:xfrm>
            <a:off x="3025064" y="4321941"/>
            <a:ext cx="5959830" cy="1015663"/>
          </a:xfrm>
          <a:prstGeom prst="rect">
            <a:avLst/>
          </a:prstGeom>
        </p:spPr>
      </p:pic>
      <p:pic>
        <p:nvPicPr>
          <p:cNvPr id="12" name="Picture 11">
            <a:extLst>
              <a:ext uri="{FF2B5EF4-FFF2-40B4-BE49-F238E27FC236}">
                <a16:creationId xmlns:a16="http://schemas.microsoft.com/office/drawing/2014/main" id="{EB25D435-3545-925D-D62A-A91E701BD2E6}"/>
              </a:ext>
            </a:extLst>
          </p:cNvPr>
          <p:cNvPicPr>
            <a:picLocks noChangeAspect="1"/>
          </p:cNvPicPr>
          <p:nvPr/>
        </p:nvPicPr>
        <p:blipFill>
          <a:blip r:embed="rId6"/>
          <a:stretch>
            <a:fillRect/>
          </a:stretch>
        </p:blipFill>
        <p:spPr>
          <a:xfrm>
            <a:off x="2659376" y="5529912"/>
            <a:ext cx="6691206" cy="832398"/>
          </a:xfrm>
          <a:prstGeom prst="rect">
            <a:avLst/>
          </a:prstGeom>
        </p:spPr>
      </p:pic>
    </p:spTree>
    <p:extLst>
      <p:ext uri="{BB962C8B-B14F-4D97-AF65-F5344CB8AC3E}">
        <p14:creationId xmlns:p14="http://schemas.microsoft.com/office/powerpoint/2010/main" val="3302732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F05C657-186C-C031-92C7-6C61ED1CAA14}"/>
              </a:ext>
            </a:extLst>
          </p:cNvPr>
          <p:cNvSpPr>
            <a:spLocks noGrp="1"/>
          </p:cNvSpPr>
          <p:nvPr>
            <p:ph idx="1"/>
          </p:nvPr>
        </p:nvSpPr>
        <p:spPr>
          <a:xfrm>
            <a:off x="486029" y="447671"/>
            <a:ext cx="11219942" cy="2031325"/>
          </a:xfr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70000" lnSpcReduction="20000"/>
          </a:bodyPr>
          <a:lstStyle/>
          <a:p>
            <a:pPr marL="0" indent="0">
              <a:buNone/>
            </a:pPr>
            <a:r>
              <a:rPr lang="en-US" sz="4600" b="1">
                <a:latin typeface="+mj-lt"/>
              </a:rPr>
              <a:t>Our Purpose</a:t>
            </a:r>
          </a:p>
          <a:p>
            <a:pPr marL="0" indent="0">
              <a:buNone/>
            </a:pPr>
            <a:r>
              <a:rPr lang="en-US" sz="3200" i="1"/>
              <a:t>(1) To disseminate detailed and hard-to-obtain knowledge to Georgia Tech students to help them navigate and thrive in the complex field of academic research. </a:t>
            </a:r>
          </a:p>
          <a:p>
            <a:pPr marL="0" indent="0">
              <a:buNone/>
            </a:pPr>
            <a:r>
              <a:rPr lang="en-US" sz="3200" i="1"/>
              <a:t>(2) To facilitate knowledge transfer and networking between student researchers outside their usual fields.</a:t>
            </a:r>
            <a:endParaRPr lang="en-US" sz="3200" i="1">
              <a:ea typeface="Calibri"/>
              <a:cs typeface="Calibri"/>
            </a:endParaRPr>
          </a:p>
        </p:txBody>
      </p:sp>
      <p:sp>
        <p:nvSpPr>
          <p:cNvPr id="11" name="TextBox 10">
            <a:extLst>
              <a:ext uri="{FF2B5EF4-FFF2-40B4-BE49-F238E27FC236}">
                <a16:creationId xmlns:a16="http://schemas.microsoft.com/office/drawing/2014/main" id="{60CD7D81-B8DC-90F0-8CA6-9F5B6B4190D2}"/>
              </a:ext>
            </a:extLst>
          </p:cNvPr>
          <p:cNvSpPr txBox="1"/>
          <p:nvPr/>
        </p:nvSpPr>
        <p:spPr>
          <a:xfrm>
            <a:off x="486029" y="2701460"/>
            <a:ext cx="4974375" cy="505075"/>
          </a:xfrm>
          <a:prstGeom prst="rect">
            <a:avLst/>
          </a:prstGeom>
          <a:noFill/>
        </p:spPr>
        <p:txBody>
          <a:bodyPr wrap="none" rtlCol="0">
            <a:spAutoFit/>
          </a:bodyPr>
          <a:lstStyle/>
          <a:p>
            <a:pPr>
              <a:lnSpc>
                <a:spcPct val="70000"/>
              </a:lnSpc>
              <a:spcBef>
                <a:spcPts val="1000"/>
              </a:spcBef>
            </a:pPr>
            <a:r>
              <a:rPr lang="en-US" sz="3600" b="1">
                <a:solidFill>
                  <a:schemeClr val="dk1"/>
                </a:solidFill>
                <a:latin typeface="+mj-lt"/>
              </a:rPr>
              <a:t>Implementation Strategy</a:t>
            </a:r>
          </a:p>
        </p:txBody>
      </p:sp>
      <p:grpSp>
        <p:nvGrpSpPr>
          <p:cNvPr id="2" name="Group 1">
            <a:extLst>
              <a:ext uri="{FF2B5EF4-FFF2-40B4-BE49-F238E27FC236}">
                <a16:creationId xmlns:a16="http://schemas.microsoft.com/office/drawing/2014/main" id="{EBA96913-4F4A-6123-F2A6-D51A3265FE46}"/>
              </a:ext>
            </a:extLst>
          </p:cNvPr>
          <p:cNvGrpSpPr/>
          <p:nvPr/>
        </p:nvGrpSpPr>
        <p:grpSpPr>
          <a:xfrm>
            <a:off x="-114060" y="2701460"/>
            <a:ext cx="11443098" cy="4851173"/>
            <a:chOff x="-114060" y="2701460"/>
            <a:chExt cx="11443098" cy="4851173"/>
          </a:xfrm>
        </p:grpSpPr>
        <p:sp>
          <p:nvSpPr>
            <p:cNvPr id="57" name="Right Arrow 56">
              <a:extLst>
                <a:ext uri="{FF2B5EF4-FFF2-40B4-BE49-F238E27FC236}">
                  <a16:creationId xmlns:a16="http://schemas.microsoft.com/office/drawing/2014/main" id="{54987E6F-9037-8D33-7A67-8E815325DDD1}"/>
                </a:ext>
              </a:extLst>
            </p:cNvPr>
            <p:cNvSpPr/>
            <p:nvPr/>
          </p:nvSpPr>
          <p:spPr>
            <a:xfrm>
              <a:off x="4515860" y="4418346"/>
              <a:ext cx="2289692" cy="1161545"/>
            </a:xfrm>
            <a:prstGeom prst="rightArrow">
              <a:avLst/>
            </a:prstGeom>
            <a:solidFill>
              <a:srgbClr val="35BDA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C62E0059-E31C-7727-9AA3-4767EB109138}"/>
                </a:ext>
              </a:extLst>
            </p:cNvPr>
            <p:cNvSpPr/>
            <p:nvPr/>
          </p:nvSpPr>
          <p:spPr>
            <a:xfrm>
              <a:off x="-114060" y="2701460"/>
              <a:ext cx="6071214" cy="4851173"/>
            </a:xfrm>
            <a:prstGeom prst="cloud">
              <a:avLst/>
            </a:prstGeom>
            <a:solidFill>
              <a:schemeClr val="bg1"/>
            </a:solidFill>
            <a:ln>
              <a:noFill/>
            </a:ln>
            <a:effectLst>
              <a:softEdge rad="635000"/>
            </a:effectLst>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2800">
                  <a:ln w="0"/>
                  <a:solidFill>
                    <a:srgbClr val="002060"/>
                  </a:solidFill>
                  <a:effectLst>
                    <a:outerShdw blurRad="38100" dist="25400" dir="5400000" algn="ctr" rotWithShape="0">
                      <a:srgbClr val="6E747A">
                        <a:alpha val="43000"/>
                      </a:srgbClr>
                    </a:outerShdw>
                  </a:effectLst>
                  <a:latin typeface="Georgia Pro"/>
                </a:rPr>
                <a:t>Insights</a:t>
              </a:r>
            </a:p>
          </p:txBody>
        </p:sp>
        <p:sp>
          <p:nvSpPr>
            <p:cNvPr id="23" name="TextBox 22">
              <a:extLst>
                <a:ext uri="{FF2B5EF4-FFF2-40B4-BE49-F238E27FC236}">
                  <a16:creationId xmlns:a16="http://schemas.microsoft.com/office/drawing/2014/main" id="{EC638CD1-BBD5-C07E-B71D-FEF626FB63C5}"/>
                </a:ext>
              </a:extLst>
            </p:cNvPr>
            <p:cNvSpPr txBox="1"/>
            <p:nvPr/>
          </p:nvSpPr>
          <p:spPr>
            <a:xfrm>
              <a:off x="958995" y="3711396"/>
              <a:ext cx="2652265" cy="338554"/>
            </a:xfrm>
            <a:prstGeom prst="rect">
              <a:avLst/>
            </a:prstGeom>
            <a:noFill/>
          </p:spPr>
          <p:txBody>
            <a:bodyPr wrap="none" rtlCol="0">
              <a:spAutoFit/>
            </a:bodyPr>
            <a:lstStyle/>
            <a:p>
              <a:r>
                <a:rPr lang="en-US" sz="1600">
                  <a:latin typeface="+mj-lt"/>
                </a:rPr>
                <a:t>How to read papers efficiently</a:t>
              </a:r>
            </a:p>
          </p:txBody>
        </p:sp>
        <p:sp>
          <p:nvSpPr>
            <p:cNvPr id="24" name="TextBox 23">
              <a:extLst>
                <a:ext uri="{FF2B5EF4-FFF2-40B4-BE49-F238E27FC236}">
                  <a16:creationId xmlns:a16="http://schemas.microsoft.com/office/drawing/2014/main" id="{D5689B82-1A89-5C30-8C18-7943F57EF7C1}"/>
                </a:ext>
              </a:extLst>
            </p:cNvPr>
            <p:cNvSpPr txBox="1"/>
            <p:nvPr/>
          </p:nvSpPr>
          <p:spPr>
            <a:xfrm>
              <a:off x="3559700" y="4021958"/>
              <a:ext cx="1912318" cy="338554"/>
            </a:xfrm>
            <a:prstGeom prst="rect">
              <a:avLst/>
            </a:prstGeom>
            <a:noFill/>
          </p:spPr>
          <p:txBody>
            <a:bodyPr wrap="none" rtlCol="0">
              <a:spAutoFit/>
            </a:bodyPr>
            <a:lstStyle/>
            <a:p>
              <a:r>
                <a:rPr lang="en-US" sz="1600">
                  <a:latin typeface="+mj-lt"/>
                </a:rPr>
                <a:t>Useful research tools</a:t>
              </a:r>
            </a:p>
          </p:txBody>
        </p:sp>
        <p:sp>
          <p:nvSpPr>
            <p:cNvPr id="25" name="TextBox 24">
              <a:extLst>
                <a:ext uri="{FF2B5EF4-FFF2-40B4-BE49-F238E27FC236}">
                  <a16:creationId xmlns:a16="http://schemas.microsoft.com/office/drawing/2014/main" id="{5292055A-32AB-1F84-110A-C8BD4D9F3A25}"/>
                </a:ext>
              </a:extLst>
            </p:cNvPr>
            <p:cNvSpPr txBox="1"/>
            <p:nvPr/>
          </p:nvSpPr>
          <p:spPr>
            <a:xfrm>
              <a:off x="493333" y="4292168"/>
              <a:ext cx="1658659" cy="338554"/>
            </a:xfrm>
            <a:prstGeom prst="rect">
              <a:avLst/>
            </a:prstGeom>
            <a:noFill/>
          </p:spPr>
          <p:txBody>
            <a:bodyPr wrap="none" rtlCol="0">
              <a:spAutoFit/>
            </a:bodyPr>
            <a:lstStyle/>
            <a:p>
              <a:r>
                <a:rPr lang="en-US" sz="1600">
                  <a:latin typeface="+mj-lt"/>
                </a:rPr>
                <a:t>Presentation skills</a:t>
              </a:r>
            </a:p>
          </p:txBody>
        </p:sp>
        <p:sp>
          <p:nvSpPr>
            <p:cNvPr id="26" name="TextBox 25">
              <a:extLst>
                <a:ext uri="{FF2B5EF4-FFF2-40B4-BE49-F238E27FC236}">
                  <a16:creationId xmlns:a16="http://schemas.microsoft.com/office/drawing/2014/main" id="{C691F3B2-C8C8-1034-37B0-5C0599BE4149}"/>
                </a:ext>
              </a:extLst>
            </p:cNvPr>
            <p:cNvSpPr txBox="1"/>
            <p:nvPr/>
          </p:nvSpPr>
          <p:spPr>
            <a:xfrm>
              <a:off x="2471011" y="4375619"/>
              <a:ext cx="1140249" cy="338554"/>
            </a:xfrm>
            <a:prstGeom prst="rect">
              <a:avLst/>
            </a:prstGeom>
            <a:noFill/>
          </p:spPr>
          <p:txBody>
            <a:bodyPr wrap="none" rtlCol="0">
              <a:spAutoFit/>
            </a:bodyPr>
            <a:lstStyle/>
            <a:p>
              <a:r>
                <a:rPr lang="en-US" sz="1600">
                  <a:latin typeface="+mj-lt"/>
                </a:rPr>
                <a:t>Networking</a:t>
              </a:r>
            </a:p>
          </p:txBody>
        </p:sp>
        <p:sp>
          <p:nvSpPr>
            <p:cNvPr id="27" name="TextBox 26">
              <a:extLst>
                <a:ext uri="{FF2B5EF4-FFF2-40B4-BE49-F238E27FC236}">
                  <a16:creationId xmlns:a16="http://schemas.microsoft.com/office/drawing/2014/main" id="{B7E32B50-D3DF-0495-C1D5-FCC40DCEF9CF}"/>
                </a:ext>
              </a:extLst>
            </p:cNvPr>
            <p:cNvSpPr txBox="1"/>
            <p:nvPr/>
          </p:nvSpPr>
          <p:spPr>
            <a:xfrm>
              <a:off x="3762199" y="4687369"/>
              <a:ext cx="2136482" cy="338554"/>
            </a:xfrm>
            <a:prstGeom prst="rect">
              <a:avLst/>
            </a:prstGeom>
            <a:noFill/>
          </p:spPr>
          <p:txBody>
            <a:bodyPr wrap="none" rtlCol="0">
              <a:spAutoFit/>
            </a:bodyPr>
            <a:lstStyle/>
            <a:p>
              <a:r>
                <a:rPr lang="en-US" sz="1600">
                  <a:latin typeface="+mj-lt"/>
                </a:rPr>
                <a:t>Applying for fellowships</a:t>
              </a:r>
            </a:p>
          </p:txBody>
        </p:sp>
        <p:sp>
          <p:nvSpPr>
            <p:cNvPr id="28" name="TextBox 27">
              <a:extLst>
                <a:ext uri="{FF2B5EF4-FFF2-40B4-BE49-F238E27FC236}">
                  <a16:creationId xmlns:a16="http://schemas.microsoft.com/office/drawing/2014/main" id="{4187DC3C-BDE8-3A0E-3CD3-77501D870C3D}"/>
                </a:ext>
              </a:extLst>
            </p:cNvPr>
            <p:cNvSpPr txBox="1"/>
            <p:nvPr/>
          </p:nvSpPr>
          <p:spPr>
            <a:xfrm>
              <a:off x="3342080" y="5352780"/>
              <a:ext cx="1609480" cy="338554"/>
            </a:xfrm>
            <a:prstGeom prst="rect">
              <a:avLst/>
            </a:prstGeom>
            <a:noFill/>
          </p:spPr>
          <p:txBody>
            <a:bodyPr wrap="none" rtlCol="0">
              <a:spAutoFit/>
            </a:bodyPr>
            <a:lstStyle/>
            <a:p>
              <a:r>
                <a:rPr lang="en-US" sz="1600">
                  <a:latin typeface="+mj-lt"/>
                </a:rPr>
                <a:t>File management</a:t>
              </a:r>
            </a:p>
          </p:txBody>
        </p:sp>
        <p:sp>
          <p:nvSpPr>
            <p:cNvPr id="29" name="TextBox 28">
              <a:extLst>
                <a:ext uri="{FF2B5EF4-FFF2-40B4-BE49-F238E27FC236}">
                  <a16:creationId xmlns:a16="http://schemas.microsoft.com/office/drawing/2014/main" id="{CB8FD3E8-BDB7-B485-3865-7DE0072D0284}"/>
                </a:ext>
              </a:extLst>
            </p:cNvPr>
            <p:cNvSpPr txBox="1"/>
            <p:nvPr/>
          </p:nvSpPr>
          <p:spPr>
            <a:xfrm>
              <a:off x="1829931" y="5794849"/>
              <a:ext cx="2685928" cy="338554"/>
            </a:xfrm>
            <a:prstGeom prst="rect">
              <a:avLst/>
            </a:prstGeom>
            <a:noFill/>
          </p:spPr>
          <p:txBody>
            <a:bodyPr wrap="none" rtlCol="0">
              <a:spAutoFit/>
            </a:bodyPr>
            <a:lstStyle/>
            <a:p>
              <a:r>
                <a:rPr lang="en-US" sz="1600">
                  <a:latin typeface="+mj-lt"/>
                </a:rPr>
                <a:t>Tips for mentoring undergrads</a:t>
              </a:r>
            </a:p>
          </p:txBody>
        </p:sp>
        <p:sp>
          <p:nvSpPr>
            <p:cNvPr id="30" name="TextBox 29">
              <a:extLst>
                <a:ext uri="{FF2B5EF4-FFF2-40B4-BE49-F238E27FC236}">
                  <a16:creationId xmlns:a16="http://schemas.microsoft.com/office/drawing/2014/main" id="{7C81F909-4D2E-4665-EF2B-EB3AF0253D59}"/>
                </a:ext>
              </a:extLst>
            </p:cNvPr>
            <p:cNvSpPr txBox="1"/>
            <p:nvPr/>
          </p:nvSpPr>
          <p:spPr>
            <a:xfrm>
              <a:off x="454119" y="5342066"/>
              <a:ext cx="1821461" cy="338554"/>
            </a:xfrm>
            <a:prstGeom prst="rect">
              <a:avLst/>
            </a:prstGeom>
            <a:noFill/>
          </p:spPr>
          <p:txBody>
            <a:bodyPr wrap="none" rtlCol="0">
              <a:spAutoFit/>
            </a:bodyPr>
            <a:lstStyle/>
            <a:p>
              <a:r>
                <a:rPr lang="en-US" sz="1600">
                  <a:latin typeface="+mj-lt"/>
                </a:rPr>
                <a:t>Project organization</a:t>
              </a:r>
            </a:p>
          </p:txBody>
        </p:sp>
        <p:sp>
          <p:nvSpPr>
            <p:cNvPr id="64" name="Right Arrow 63">
              <a:extLst>
                <a:ext uri="{FF2B5EF4-FFF2-40B4-BE49-F238E27FC236}">
                  <a16:creationId xmlns:a16="http://schemas.microsoft.com/office/drawing/2014/main" id="{6C3435C7-2AD1-A37D-4C19-ABC146CFCD83}"/>
                </a:ext>
              </a:extLst>
            </p:cNvPr>
            <p:cNvSpPr/>
            <p:nvPr/>
          </p:nvSpPr>
          <p:spPr>
            <a:xfrm rot="20134147">
              <a:off x="8904309" y="3529637"/>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Faculty seminars</a:t>
              </a:r>
            </a:p>
          </p:txBody>
        </p:sp>
        <p:sp>
          <p:nvSpPr>
            <p:cNvPr id="65" name="Right Arrow 64">
              <a:extLst>
                <a:ext uri="{FF2B5EF4-FFF2-40B4-BE49-F238E27FC236}">
                  <a16:creationId xmlns:a16="http://schemas.microsoft.com/office/drawing/2014/main" id="{AE50FA10-8DFB-6002-187F-D3F15FB6BF9B}"/>
                </a:ext>
              </a:extLst>
            </p:cNvPr>
            <p:cNvSpPr/>
            <p:nvPr/>
          </p:nvSpPr>
          <p:spPr>
            <a:xfrm rot="20678339">
              <a:off x="9182495" y="4076445"/>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Student panels</a:t>
              </a:r>
            </a:p>
          </p:txBody>
        </p:sp>
        <p:sp>
          <p:nvSpPr>
            <p:cNvPr id="66" name="Right Arrow 65">
              <a:extLst>
                <a:ext uri="{FF2B5EF4-FFF2-40B4-BE49-F238E27FC236}">
                  <a16:creationId xmlns:a16="http://schemas.microsoft.com/office/drawing/2014/main" id="{A1F652D6-A575-677C-5750-2C3024AF1BF9}"/>
                </a:ext>
              </a:extLst>
            </p:cNvPr>
            <p:cNvSpPr/>
            <p:nvPr/>
          </p:nvSpPr>
          <p:spPr>
            <a:xfrm rot="599688">
              <a:off x="9144441" y="5291997"/>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Outreach events</a:t>
              </a:r>
            </a:p>
          </p:txBody>
        </p:sp>
        <p:sp>
          <p:nvSpPr>
            <p:cNvPr id="67" name="Right Arrow 66">
              <a:extLst>
                <a:ext uri="{FF2B5EF4-FFF2-40B4-BE49-F238E27FC236}">
                  <a16:creationId xmlns:a16="http://schemas.microsoft.com/office/drawing/2014/main" id="{02FCFEB7-8579-D3BC-80AF-7F91B0C79E4D}"/>
                </a:ext>
              </a:extLst>
            </p:cNvPr>
            <p:cNvSpPr/>
            <p:nvPr/>
          </p:nvSpPr>
          <p:spPr>
            <a:xfrm rot="1388701">
              <a:off x="8882463" y="5873059"/>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Blog</a:t>
              </a:r>
            </a:p>
          </p:txBody>
        </p:sp>
        <p:sp>
          <p:nvSpPr>
            <p:cNvPr id="68" name="Right Arrow 67">
              <a:extLst>
                <a:ext uri="{FF2B5EF4-FFF2-40B4-BE49-F238E27FC236}">
                  <a16:creationId xmlns:a16="http://schemas.microsoft.com/office/drawing/2014/main" id="{0EAF8723-685E-9355-B15B-DD1D27628D53}"/>
                </a:ext>
              </a:extLst>
            </p:cNvPr>
            <p:cNvSpPr/>
            <p:nvPr/>
          </p:nvSpPr>
          <p:spPr>
            <a:xfrm rot="21440555">
              <a:off x="9208271" y="4658986"/>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Teams channel</a:t>
              </a:r>
            </a:p>
          </p:txBody>
        </p:sp>
        <p:pic>
          <p:nvPicPr>
            <p:cNvPr id="55" name="Picture 54" descr="A logo for a research&#10;&#10;Description automatically generated">
              <a:extLst>
                <a:ext uri="{FF2B5EF4-FFF2-40B4-BE49-F238E27FC236}">
                  <a16:creationId xmlns:a16="http://schemas.microsoft.com/office/drawing/2014/main" id="{5C2D211F-5925-60A7-93BD-EED082D575C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771" b="92740" l="9981" r="89826">
                          <a14:foregroundMark x1="46705" y1="22699" x2="46705" y2="22699"/>
                          <a14:foregroundMark x1="46705" y1="30879" x2="46705" y2="30879"/>
                          <a14:foregroundMark x1="48740" y1="9509" x2="48740" y2="9509"/>
                          <a14:foregroundMark x1="47965" y1="7771" x2="47965" y2="7771"/>
                          <a14:foregroundMark x1="51938" y1="25256" x2="51938" y2="25256"/>
                          <a14:foregroundMark x1="51550" y1="30368" x2="51550" y2="30368"/>
                          <a14:foregroundMark x1="54845" y1="30879" x2="41085" y2="19734"/>
                          <a14:backgroundMark x1="7461" y1="74335" x2="30523" y2="90593"/>
                          <a14:backgroundMark x1="30523" y1="90593" x2="35853" y2="90184"/>
                          <a14:backgroundMark x1="39438" y1="92740" x2="21705" y2="89468"/>
                          <a14:backgroundMark x1="21705" y1="89468" x2="9496" y2="83333"/>
                          <a14:backgroundMark x1="11919" y1="72699" x2="14826" y2="72699"/>
                          <a14:backgroundMark x1="13178" y1="73926" x2="12306" y2="79039"/>
                          <a14:backgroundMark x1="12791" y1="75256" x2="12791" y2="75256"/>
                          <a14:backgroundMark x1="13953" y1="75256" x2="13953" y2="75256"/>
                          <a14:backgroundMark x1="13953" y1="75256" x2="13953" y2="75256"/>
                          <a14:backgroundMark x1="12791" y1="72699" x2="17248" y2="82004"/>
                          <a14:backgroundMark x1="11919" y1="74744" x2="15601" y2="74335"/>
                          <a14:backgroundMark x1="47093" y1="91820" x2="33333" y2="94172"/>
                          <a14:backgroundMark x1="33333" y1="94172" x2="52422" y2="92229"/>
                        </a14:backgroundRemoval>
                      </a14:imgEffect>
                    </a14:imgLayer>
                  </a14:imgProps>
                </a:ext>
              </a:extLst>
            </a:blip>
            <a:stretch>
              <a:fillRect/>
            </a:stretch>
          </p:blipFill>
          <p:spPr>
            <a:xfrm>
              <a:off x="6409454" y="3464413"/>
              <a:ext cx="3459014" cy="3278019"/>
            </a:xfrm>
            <a:prstGeom prst="rect">
              <a:avLst/>
            </a:prstGeom>
          </p:spPr>
        </p:pic>
        <p:sp>
          <p:nvSpPr>
            <p:cNvPr id="3" name="TextBox 2">
              <a:extLst>
                <a:ext uri="{FF2B5EF4-FFF2-40B4-BE49-F238E27FC236}">
                  <a16:creationId xmlns:a16="http://schemas.microsoft.com/office/drawing/2014/main" id="{091C9186-47F0-02F0-B5A1-B893BBD5FD17}"/>
                </a:ext>
              </a:extLst>
            </p:cNvPr>
            <p:cNvSpPr txBox="1"/>
            <p:nvPr/>
          </p:nvSpPr>
          <p:spPr>
            <a:xfrm>
              <a:off x="6745743" y="3095843"/>
              <a:ext cx="27864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002060"/>
                  </a:solidFill>
                  <a:latin typeface="Georgia Pro"/>
                </a:rPr>
                <a:t>Research Insights Club</a:t>
              </a:r>
            </a:p>
          </p:txBody>
        </p:sp>
      </p:grpSp>
    </p:spTree>
    <p:extLst>
      <p:ext uri="{BB962C8B-B14F-4D97-AF65-F5344CB8AC3E}">
        <p14:creationId xmlns:p14="http://schemas.microsoft.com/office/powerpoint/2010/main" val="11210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E85A0426-7232-1D47-848E-E4655927D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EEE9B-A8C9-E632-8805-C07D2256F9CD}"/>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Figure Legend title</a:t>
            </a:r>
          </a:p>
          <a:p>
            <a:endParaRPr lang="en-US" b="1">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01D9FC5E-5D9C-6F50-595A-C86112DC1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3AD8B6D3-1976-8A86-389E-F01054B5A575}"/>
              </a:ext>
            </a:extLst>
          </p:cNvPr>
          <p:cNvSpPr txBox="1"/>
          <p:nvPr/>
        </p:nvSpPr>
        <p:spPr>
          <a:xfrm>
            <a:off x="567891" y="2098307"/>
            <a:ext cx="10193153" cy="1631216"/>
          </a:xfrm>
          <a:prstGeom prst="rect">
            <a:avLst/>
          </a:prstGeom>
          <a:noFill/>
        </p:spPr>
        <p:txBody>
          <a:bodyPr wrap="square" rtlCol="0">
            <a:spAutoFit/>
          </a:bodyPr>
          <a:lstStyle/>
          <a:p>
            <a:r>
              <a:rPr lang="en-US" sz="2000" b="1">
                <a:solidFill>
                  <a:schemeClr val="accent1">
                    <a:lumMod val="60000"/>
                    <a:lumOff val="40000"/>
                  </a:schemeClr>
                </a:solidFill>
              </a:rPr>
              <a:t>Titles for Graphs</a:t>
            </a:r>
          </a:p>
          <a:p>
            <a:r>
              <a:rPr lang="en-US" sz="2000"/>
              <a:t>For a graph that depicts the results of an experiment in which manipulation was made and a variable measured or observed, the standard title is </a:t>
            </a:r>
          </a:p>
          <a:p>
            <a:r>
              <a:rPr lang="en-US" sz="2000"/>
              <a:t> </a:t>
            </a:r>
          </a:p>
          <a:p>
            <a:pPr algn="ctr"/>
            <a:r>
              <a:rPr lang="en-US" sz="2000" b="1"/>
              <a:t>Effect of X on Y in Z </a:t>
            </a:r>
          </a:p>
        </p:txBody>
      </p:sp>
      <p:pic>
        <p:nvPicPr>
          <p:cNvPr id="5" name="Picture 4">
            <a:extLst>
              <a:ext uri="{FF2B5EF4-FFF2-40B4-BE49-F238E27FC236}">
                <a16:creationId xmlns:a16="http://schemas.microsoft.com/office/drawing/2014/main" id="{1D2E7766-0B6B-8E07-46EB-82818857E775}"/>
              </a:ext>
            </a:extLst>
          </p:cNvPr>
          <p:cNvPicPr>
            <a:picLocks noChangeAspect="1"/>
          </p:cNvPicPr>
          <p:nvPr/>
        </p:nvPicPr>
        <p:blipFill>
          <a:blip r:embed="rId4"/>
          <a:stretch>
            <a:fillRect/>
          </a:stretch>
        </p:blipFill>
        <p:spPr>
          <a:xfrm>
            <a:off x="2541729" y="3914471"/>
            <a:ext cx="6245476" cy="2207197"/>
          </a:xfrm>
          <a:prstGeom prst="rect">
            <a:avLst/>
          </a:prstGeom>
        </p:spPr>
      </p:pic>
    </p:spTree>
    <p:extLst>
      <p:ext uri="{BB962C8B-B14F-4D97-AF65-F5344CB8AC3E}">
        <p14:creationId xmlns:p14="http://schemas.microsoft.com/office/powerpoint/2010/main" val="3687909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72EBB6F1-920A-2678-854B-31D5BCF0E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81AA7-2949-1953-F593-BA0FD7BF448F}"/>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Figure Legend title</a:t>
            </a:r>
          </a:p>
          <a:p>
            <a:endParaRPr lang="en-US" b="1">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BEC2D389-CD5A-D640-80ED-84D6ED03B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135AB441-3A17-1662-971C-628423CD6245}"/>
              </a:ext>
            </a:extLst>
          </p:cNvPr>
          <p:cNvSpPr txBox="1"/>
          <p:nvPr/>
        </p:nvSpPr>
        <p:spPr>
          <a:xfrm>
            <a:off x="567891" y="2098307"/>
            <a:ext cx="10193153" cy="1323439"/>
          </a:xfrm>
          <a:prstGeom prst="rect">
            <a:avLst/>
          </a:prstGeom>
          <a:noFill/>
        </p:spPr>
        <p:txBody>
          <a:bodyPr wrap="square" rtlCol="0">
            <a:spAutoFit/>
          </a:bodyPr>
          <a:lstStyle/>
          <a:p>
            <a:r>
              <a:rPr lang="en-US" sz="2000" b="1">
                <a:solidFill>
                  <a:schemeClr val="accent1">
                    <a:lumMod val="60000"/>
                    <a:lumOff val="40000"/>
                  </a:schemeClr>
                </a:solidFill>
              </a:rPr>
              <a:t>Titles that state a Point</a:t>
            </a:r>
          </a:p>
          <a:p>
            <a:r>
              <a:rPr lang="en-US" sz="2000"/>
              <a:t>Other than the topic of the graph, the title can also state the point the graph is making. For example </a:t>
            </a:r>
          </a:p>
          <a:p>
            <a:pPr algn="ctr"/>
            <a:r>
              <a:rPr lang="en-US" sz="2000" b="1">
                <a:highlight>
                  <a:srgbClr val="FFFF00"/>
                </a:highlight>
              </a:rPr>
              <a:t>Inhibition</a:t>
            </a:r>
            <a:r>
              <a:rPr lang="en-US" sz="2000" b="1"/>
              <a:t> of X on Y in Z </a:t>
            </a:r>
          </a:p>
        </p:txBody>
      </p:sp>
      <p:pic>
        <p:nvPicPr>
          <p:cNvPr id="7" name="Picture 6">
            <a:extLst>
              <a:ext uri="{FF2B5EF4-FFF2-40B4-BE49-F238E27FC236}">
                <a16:creationId xmlns:a16="http://schemas.microsoft.com/office/drawing/2014/main" id="{F205EF04-987B-2CBB-C3F2-A2AF6B44E891}"/>
              </a:ext>
            </a:extLst>
          </p:cNvPr>
          <p:cNvPicPr>
            <a:picLocks noChangeAspect="1"/>
          </p:cNvPicPr>
          <p:nvPr/>
        </p:nvPicPr>
        <p:blipFill>
          <a:blip r:embed="rId4"/>
          <a:stretch>
            <a:fillRect/>
          </a:stretch>
        </p:blipFill>
        <p:spPr>
          <a:xfrm>
            <a:off x="2154837" y="3688600"/>
            <a:ext cx="7019260" cy="1027779"/>
          </a:xfrm>
          <a:prstGeom prst="rect">
            <a:avLst/>
          </a:prstGeom>
        </p:spPr>
      </p:pic>
      <p:sp>
        <p:nvSpPr>
          <p:cNvPr id="8" name="TextBox 7">
            <a:extLst>
              <a:ext uri="{FF2B5EF4-FFF2-40B4-BE49-F238E27FC236}">
                <a16:creationId xmlns:a16="http://schemas.microsoft.com/office/drawing/2014/main" id="{5466EAD9-BECD-146D-E7E0-85F70B73AAC9}"/>
              </a:ext>
            </a:extLst>
          </p:cNvPr>
          <p:cNvSpPr txBox="1"/>
          <p:nvPr/>
        </p:nvSpPr>
        <p:spPr>
          <a:xfrm>
            <a:off x="571099" y="5428648"/>
            <a:ext cx="7610375" cy="400110"/>
          </a:xfrm>
          <a:prstGeom prst="rect">
            <a:avLst/>
          </a:prstGeom>
          <a:noFill/>
        </p:spPr>
        <p:txBody>
          <a:bodyPr wrap="square" rtlCol="0">
            <a:spAutoFit/>
          </a:bodyPr>
          <a:lstStyle/>
          <a:p>
            <a:r>
              <a:rPr lang="en-US" sz="2000"/>
              <a:t>Avoid using overloaded titles and abbreviations in titles</a:t>
            </a:r>
          </a:p>
        </p:txBody>
      </p:sp>
    </p:spTree>
    <p:extLst>
      <p:ext uri="{BB962C8B-B14F-4D97-AF65-F5344CB8AC3E}">
        <p14:creationId xmlns:p14="http://schemas.microsoft.com/office/powerpoint/2010/main" val="143649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C0965B4F-86D2-285F-CFD8-461A72B862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BC495-9A55-EBBE-1894-2DA198769133}"/>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Figure Legend title</a:t>
            </a:r>
          </a:p>
          <a:p>
            <a:endParaRPr lang="en-US" b="1">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075FF20C-17DF-2090-8736-4355ABF3E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005B3F84-9963-4469-78D4-1DA06293EA3F}"/>
              </a:ext>
            </a:extLst>
          </p:cNvPr>
          <p:cNvSpPr txBox="1"/>
          <p:nvPr/>
        </p:nvSpPr>
        <p:spPr>
          <a:xfrm>
            <a:off x="567891" y="2098307"/>
            <a:ext cx="10193153" cy="1015663"/>
          </a:xfrm>
          <a:prstGeom prst="rect">
            <a:avLst/>
          </a:prstGeom>
          <a:noFill/>
        </p:spPr>
        <p:txBody>
          <a:bodyPr wrap="square" rtlCol="0">
            <a:spAutoFit/>
          </a:bodyPr>
          <a:lstStyle/>
          <a:p>
            <a:r>
              <a:rPr lang="en-US" sz="2000" b="1">
                <a:solidFill>
                  <a:schemeClr val="accent1">
                    <a:lumMod val="60000"/>
                    <a:lumOff val="40000"/>
                  </a:schemeClr>
                </a:solidFill>
              </a:rPr>
              <a:t>Titles for Composites</a:t>
            </a:r>
          </a:p>
          <a:p>
            <a:r>
              <a:rPr lang="en-US" sz="2000"/>
              <a:t>The title should indicate the common topic illustrated in all the parts of the composite so that reader understands why is it grouped together. </a:t>
            </a:r>
          </a:p>
        </p:txBody>
      </p:sp>
      <p:pic>
        <p:nvPicPr>
          <p:cNvPr id="5" name="Picture 4">
            <a:extLst>
              <a:ext uri="{FF2B5EF4-FFF2-40B4-BE49-F238E27FC236}">
                <a16:creationId xmlns:a16="http://schemas.microsoft.com/office/drawing/2014/main" id="{F22BC98B-4D63-03AB-5B11-903DF4AE3C6B}"/>
              </a:ext>
            </a:extLst>
          </p:cNvPr>
          <p:cNvPicPr>
            <a:picLocks noChangeAspect="1"/>
          </p:cNvPicPr>
          <p:nvPr/>
        </p:nvPicPr>
        <p:blipFill>
          <a:blip r:embed="rId4"/>
          <a:stretch>
            <a:fillRect/>
          </a:stretch>
        </p:blipFill>
        <p:spPr>
          <a:xfrm>
            <a:off x="1952633" y="3429000"/>
            <a:ext cx="8286734" cy="1248498"/>
          </a:xfrm>
          <a:prstGeom prst="rect">
            <a:avLst/>
          </a:prstGeom>
        </p:spPr>
      </p:pic>
    </p:spTree>
    <p:extLst>
      <p:ext uri="{BB962C8B-B14F-4D97-AF65-F5344CB8AC3E}">
        <p14:creationId xmlns:p14="http://schemas.microsoft.com/office/powerpoint/2010/main" val="466964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67133BD5-FB96-CB50-9A2A-5B90A8D55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3B4F9-58E9-ECE8-F4EB-11E0394551D8}"/>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Figure Legend title</a:t>
            </a:r>
          </a:p>
          <a:p>
            <a:endParaRPr lang="en-US" b="1">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BF1C2C08-1120-1448-18E2-8768E847C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11C7C488-D983-5403-D341-C56012FA7DEB}"/>
              </a:ext>
            </a:extLst>
          </p:cNvPr>
          <p:cNvSpPr txBox="1"/>
          <p:nvPr/>
        </p:nvSpPr>
        <p:spPr>
          <a:xfrm>
            <a:off x="567891" y="2098307"/>
            <a:ext cx="10193153" cy="707886"/>
          </a:xfrm>
          <a:prstGeom prst="rect">
            <a:avLst/>
          </a:prstGeom>
          <a:noFill/>
        </p:spPr>
        <p:txBody>
          <a:bodyPr wrap="square" rtlCol="0">
            <a:spAutoFit/>
          </a:bodyPr>
          <a:lstStyle/>
          <a:p>
            <a:r>
              <a:rPr lang="en-US" sz="2000" b="1">
                <a:solidFill>
                  <a:schemeClr val="accent1">
                    <a:lumMod val="60000"/>
                    <a:lumOff val="40000"/>
                  </a:schemeClr>
                </a:solidFill>
              </a:rPr>
              <a:t>Experimental Details</a:t>
            </a:r>
          </a:p>
          <a:p>
            <a:r>
              <a:rPr lang="en-US" sz="2000"/>
              <a:t>Just enough to permit the reader to understand the figure.</a:t>
            </a:r>
          </a:p>
        </p:txBody>
      </p:sp>
      <p:pic>
        <p:nvPicPr>
          <p:cNvPr id="7" name="Picture 6">
            <a:extLst>
              <a:ext uri="{FF2B5EF4-FFF2-40B4-BE49-F238E27FC236}">
                <a16:creationId xmlns:a16="http://schemas.microsoft.com/office/drawing/2014/main" id="{CD8483EA-C670-B258-1131-46D282426CA4}"/>
              </a:ext>
            </a:extLst>
          </p:cNvPr>
          <p:cNvPicPr>
            <a:picLocks noChangeAspect="1"/>
          </p:cNvPicPr>
          <p:nvPr/>
        </p:nvPicPr>
        <p:blipFill>
          <a:blip r:embed="rId4"/>
          <a:stretch>
            <a:fillRect/>
          </a:stretch>
        </p:blipFill>
        <p:spPr>
          <a:xfrm>
            <a:off x="2433025" y="3122106"/>
            <a:ext cx="7325949" cy="1584647"/>
          </a:xfrm>
          <a:prstGeom prst="rect">
            <a:avLst/>
          </a:prstGeom>
        </p:spPr>
      </p:pic>
      <p:sp>
        <p:nvSpPr>
          <p:cNvPr id="8" name="TextBox 7">
            <a:extLst>
              <a:ext uri="{FF2B5EF4-FFF2-40B4-BE49-F238E27FC236}">
                <a16:creationId xmlns:a16="http://schemas.microsoft.com/office/drawing/2014/main" id="{1C06CE1B-294D-AA1F-3AEA-D7CC6951F488}"/>
              </a:ext>
            </a:extLst>
          </p:cNvPr>
          <p:cNvSpPr txBox="1"/>
          <p:nvPr/>
        </p:nvSpPr>
        <p:spPr>
          <a:xfrm>
            <a:off x="635268" y="5216893"/>
            <a:ext cx="8017844" cy="369332"/>
          </a:xfrm>
          <a:prstGeom prst="rect">
            <a:avLst/>
          </a:prstGeom>
          <a:noFill/>
        </p:spPr>
        <p:txBody>
          <a:bodyPr wrap="square" rtlCol="0">
            <a:spAutoFit/>
          </a:bodyPr>
          <a:lstStyle/>
          <a:p>
            <a:r>
              <a:rPr lang="en-US"/>
              <a:t>Statements such as “For details, see Methods are unnecessary”</a:t>
            </a:r>
          </a:p>
        </p:txBody>
      </p:sp>
    </p:spTree>
    <p:extLst>
      <p:ext uri="{BB962C8B-B14F-4D97-AF65-F5344CB8AC3E}">
        <p14:creationId xmlns:p14="http://schemas.microsoft.com/office/powerpoint/2010/main" val="3511103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D43CB5E4-E59F-45A4-DCA0-E73A41730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B1060-5F34-3200-E0B2-A5A48DA7DBED}"/>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Figure Legend title</a:t>
            </a:r>
          </a:p>
          <a:p>
            <a:endParaRPr lang="en-US" b="1">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5C9071FE-9A9C-147B-EEF0-EF3551A05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E83AEA89-AED1-9181-67B4-15D6A8A3912D}"/>
              </a:ext>
            </a:extLst>
          </p:cNvPr>
          <p:cNvSpPr txBox="1"/>
          <p:nvPr/>
        </p:nvSpPr>
        <p:spPr>
          <a:xfrm>
            <a:off x="567891" y="2098307"/>
            <a:ext cx="10193153" cy="1015663"/>
          </a:xfrm>
          <a:prstGeom prst="rect">
            <a:avLst/>
          </a:prstGeom>
          <a:noFill/>
        </p:spPr>
        <p:txBody>
          <a:bodyPr wrap="square" rtlCol="0">
            <a:spAutoFit/>
          </a:bodyPr>
          <a:lstStyle/>
          <a:p>
            <a:r>
              <a:rPr lang="en-US" sz="2000" b="1">
                <a:solidFill>
                  <a:schemeClr val="accent1">
                    <a:lumMod val="60000"/>
                    <a:lumOff val="40000"/>
                  </a:schemeClr>
                </a:solidFill>
              </a:rPr>
              <a:t>Statistical Information</a:t>
            </a:r>
          </a:p>
          <a:p>
            <a:r>
              <a:rPr lang="en-US" sz="2000"/>
              <a:t>Should include whether the data points or bars represent individual, mean, or median values, whether error bars represent SD or SEM, CI or ranges and the sample size (n).</a:t>
            </a:r>
          </a:p>
        </p:txBody>
      </p:sp>
      <p:pic>
        <p:nvPicPr>
          <p:cNvPr id="5" name="Picture 4">
            <a:extLst>
              <a:ext uri="{FF2B5EF4-FFF2-40B4-BE49-F238E27FC236}">
                <a16:creationId xmlns:a16="http://schemas.microsoft.com/office/drawing/2014/main" id="{FCB00086-2D32-4CCC-4EC3-F9DF35B50DD0}"/>
              </a:ext>
            </a:extLst>
          </p:cNvPr>
          <p:cNvPicPr>
            <a:picLocks noChangeAspect="1"/>
          </p:cNvPicPr>
          <p:nvPr/>
        </p:nvPicPr>
        <p:blipFill>
          <a:blip r:embed="rId4"/>
          <a:stretch>
            <a:fillRect/>
          </a:stretch>
        </p:blipFill>
        <p:spPr>
          <a:xfrm>
            <a:off x="2877097" y="3189513"/>
            <a:ext cx="6921421" cy="1196853"/>
          </a:xfrm>
          <a:prstGeom prst="rect">
            <a:avLst/>
          </a:prstGeom>
        </p:spPr>
      </p:pic>
      <p:pic>
        <p:nvPicPr>
          <p:cNvPr id="10" name="Picture 9">
            <a:extLst>
              <a:ext uri="{FF2B5EF4-FFF2-40B4-BE49-F238E27FC236}">
                <a16:creationId xmlns:a16="http://schemas.microsoft.com/office/drawing/2014/main" id="{935A9D0B-F148-D5E5-C295-9DCED29E4885}"/>
              </a:ext>
            </a:extLst>
          </p:cNvPr>
          <p:cNvPicPr>
            <a:picLocks noChangeAspect="1"/>
          </p:cNvPicPr>
          <p:nvPr/>
        </p:nvPicPr>
        <p:blipFill>
          <a:blip r:embed="rId5"/>
          <a:stretch>
            <a:fillRect/>
          </a:stretch>
        </p:blipFill>
        <p:spPr>
          <a:xfrm>
            <a:off x="3016811" y="4636340"/>
            <a:ext cx="6641992" cy="1196852"/>
          </a:xfrm>
          <a:prstGeom prst="rect">
            <a:avLst/>
          </a:prstGeom>
        </p:spPr>
      </p:pic>
    </p:spTree>
    <p:extLst>
      <p:ext uri="{BB962C8B-B14F-4D97-AF65-F5344CB8AC3E}">
        <p14:creationId xmlns:p14="http://schemas.microsoft.com/office/powerpoint/2010/main" val="3923990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F2A77E92-CAA0-494C-9CB4-FBE84CBB06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56191-685C-4CE0-C61E-8A563FDD99E3}"/>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Tools &amp; Resources </a:t>
            </a:r>
          </a:p>
          <a:p>
            <a:endParaRPr lang="en-US" b="1">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C2DC1C99-5425-283E-3E3D-3CCC6E61A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921B5BCC-4590-B1DB-6B70-4E2DBA98551A}"/>
              </a:ext>
            </a:extLst>
          </p:cNvPr>
          <p:cNvSpPr txBox="1"/>
          <p:nvPr/>
        </p:nvSpPr>
        <p:spPr>
          <a:xfrm>
            <a:off x="567891" y="2098307"/>
            <a:ext cx="10193153" cy="3170099"/>
          </a:xfrm>
          <a:prstGeom prst="rect">
            <a:avLst/>
          </a:prstGeom>
          <a:noFill/>
        </p:spPr>
        <p:txBody>
          <a:bodyPr wrap="square" rtlCol="0">
            <a:spAutoFit/>
          </a:bodyPr>
          <a:lstStyle/>
          <a:p>
            <a:r>
              <a:rPr lang="en-US" sz="2000" b="1" err="1">
                <a:solidFill>
                  <a:schemeClr val="accent1">
                    <a:lumMod val="60000"/>
                    <a:lumOff val="40000"/>
                  </a:schemeClr>
                </a:solidFill>
              </a:rPr>
              <a:t>Biorender</a:t>
            </a:r>
            <a:endParaRPr lang="en-US" sz="2000" b="1">
              <a:solidFill>
                <a:schemeClr val="accent1">
                  <a:lumMod val="60000"/>
                  <a:lumOff val="40000"/>
                </a:schemeClr>
              </a:solidFill>
            </a:endParaRPr>
          </a:p>
          <a:p>
            <a:r>
              <a:rPr lang="en-US" sz="2000" b="0" i="0">
                <a:solidFill>
                  <a:srgbClr val="222222"/>
                </a:solidFill>
                <a:effectLst/>
                <a:latin typeface="Harding"/>
              </a:rPr>
              <a:t>library of around 30,000 life-science icons</a:t>
            </a:r>
            <a:r>
              <a:rPr lang="en-US" sz="2000" b="1">
                <a:solidFill>
                  <a:schemeClr val="accent1">
                    <a:lumMod val="60000"/>
                    <a:lumOff val="40000"/>
                  </a:schemeClr>
                </a:solidFill>
                <a:latin typeface="Harding"/>
              </a:rPr>
              <a:t> </a:t>
            </a:r>
            <a:r>
              <a:rPr lang="en-US" sz="2000">
                <a:latin typeface="Harding"/>
              </a:rPr>
              <a:t>that can be easily turned into scientific illustrations</a:t>
            </a:r>
          </a:p>
          <a:p>
            <a:endParaRPr lang="en-US" sz="2000" i="0">
              <a:effectLst/>
              <a:latin typeface="Harding"/>
            </a:endParaRPr>
          </a:p>
          <a:p>
            <a:r>
              <a:rPr lang="en-US" sz="2000" b="1">
                <a:solidFill>
                  <a:schemeClr val="accent1">
                    <a:lumMod val="60000"/>
                    <a:lumOff val="40000"/>
                  </a:schemeClr>
                </a:solidFill>
                <a:latin typeface="Harding"/>
              </a:rPr>
              <a:t>Free Images</a:t>
            </a:r>
          </a:p>
          <a:p>
            <a:r>
              <a:rPr lang="en-US" sz="2000" i="0">
                <a:effectLst/>
                <a:latin typeface="Harding"/>
              </a:rPr>
              <a:t>Servier Medical Art</a:t>
            </a:r>
          </a:p>
          <a:p>
            <a:r>
              <a:rPr lang="en-US" sz="2000" err="1">
                <a:latin typeface="Harding"/>
              </a:rPr>
              <a:t>Reactome</a:t>
            </a:r>
            <a:endParaRPr lang="en-US" sz="2000">
              <a:latin typeface="Harding"/>
            </a:endParaRPr>
          </a:p>
          <a:p>
            <a:r>
              <a:rPr lang="en-US" sz="2000" i="0" err="1">
                <a:effectLst/>
                <a:latin typeface="Harding"/>
              </a:rPr>
              <a:t>BioIcons</a:t>
            </a:r>
            <a:endParaRPr lang="en-US" sz="2000" i="0">
              <a:effectLst/>
              <a:latin typeface="Harding"/>
            </a:endParaRPr>
          </a:p>
          <a:p>
            <a:r>
              <a:rPr lang="en-US" sz="2000" err="1">
                <a:latin typeface="Harding"/>
              </a:rPr>
              <a:t>Thenounproject</a:t>
            </a:r>
            <a:endParaRPr lang="en-US" sz="2000" i="0">
              <a:effectLst/>
              <a:latin typeface="Harding"/>
            </a:endParaRPr>
          </a:p>
          <a:p>
            <a:r>
              <a:rPr lang="en-US" sz="2000" i="0">
                <a:effectLst/>
                <a:latin typeface="Harding"/>
              </a:rPr>
              <a:t> </a:t>
            </a:r>
          </a:p>
          <a:p>
            <a:endParaRPr lang="en-US" sz="2000"/>
          </a:p>
        </p:txBody>
      </p:sp>
    </p:spTree>
    <p:extLst>
      <p:ext uri="{BB962C8B-B14F-4D97-AF65-F5344CB8AC3E}">
        <p14:creationId xmlns:p14="http://schemas.microsoft.com/office/powerpoint/2010/main" val="2288894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a:extLst>
            <a:ext uri="{FF2B5EF4-FFF2-40B4-BE49-F238E27FC236}">
              <a16:creationId xmlns:a16="http://schemas.microsoft.com/office/drawing/2014/main" id="{64DB84AC-C39E-526E-D88D-5718D2D3A7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F94C9F-101E-7598-20F2-9694C4F17FA3}"/>
              </a:ext>
            </a:extLst>
          </p:cNvPr>
          <p:cNvSpPr/>
          <p:nvPr/>
        </p:nvSpPr>
        <p:spPr>
          <a:xfrm>
            <a:off x="2335695" y="792107"/>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0">
                <a:solidFill>
                  <a:schemeClr val="tx1"/>
                </a:solidFill>
                <a:latin typeface="PT Serif"/>
              </a:rPr>
              <a:t>Scientific </a:t>
            </a:r>
          </a:p>
          <a:p>
            <a:pPr algn="ctr"/>
            <a:r>
              <a:rPr lang="en-US" sz="6000">
                <a:solidFill>
                  <a:schemeClr val="tx1"/>
                </a:solidFill>
                <a:latin typeface="PT Serif"/>
              </a:rPr>
              <a:t>Writing</a:t>
            </a:r>
            <a:endParaRPr lang="en-US" sz="6000" b="0" i="0" u="none" strike="noStrike">
              <a:solidFill>
                <a:schemeClr val="tx1"/>
              </a:solidFill>
              <a:effectLst/>
              <a:latin typeface="PT Serif"/>
            </a:endParaRPr>
          </a:p>
        </p:txBody>
      </p:sp>
      <p:sp>
        <p:nvSpPr>
          <p:cNvPr id="2" name="TextBox 1">
            <a:extLst>
              <a:ext uri="{FF2B5EF4-FFF2-40B4-BE49-F238E27FC236}">
                <a16:creationId xmlns:a16="http://schemas.microsoft.com/office/drawing/2014/main" id="{CFC4588A-D35A-0354-6FCD-DB29F85978B5}"/>
              </a:ext>
            </a:extLst>
          </p:cNvPr>
          <p:cNvSpPr txBox="1"/>
          <p:nvPr/>
        </p:nvSpPr>
        <p:spPr>
          <a:xfrm>
            <a:off x="5080336" y="6358292"/>
            <a:ext cx="1901418" cy="369332"/>
          </a:xfrm>
          <a:prstGeom prst="rect">
            <a:avLst/>
          </a:prstGeom>
          <a:noFill/>
        </p:spPr>
        <p:txBody>
          <a:bodyPr wrap="none" lIns="91440" tIns="45720" rIns="91440" bIns="45720" rtlCol="0" anchor="t">
            <a:spAutoFit/>
          </a:bodyPr>
          <a:lstStyle/>
          <a:p>
            <a:r>
              <a:rPr lang="en-US">
                <a:latin typeface="Calibri"/>
                <a:cs typeface="Calibri"/>
              </a:rPr>
              <a:t>Anthony Compton</a:t>
            </a:r>
          </a:p>
        </p:txBody>
      </p:sp>
      <p:pic>
        <p:nvPicPr>
          <p:cNvPr id="5" name="Picture 4" descr="A person in a graduation gown&#10;&#10;Description automatically generated">
            <a:extLst>
              <a:ext uri="{FF2B5EF4-FFF2-40B4-BE49-F238E27FC236}">
                <a16:creationId xmlns:a16="http://schemas.microsoft.com/office/drawing/2014/main" id="{C6F48ECC-1AB3-8CEE-3918-A95177219FFD}"/>
              </a:ext>
            </a:extLst>
          </p:cNvPr>
          <p:cNvPicPr>
            <a:picLocks noChangeAspect="1"/>
          </p:cNvPicPr>
          <p:nvPr/>
        </p:nvPicPr>
        <p:blipFill>
          <a:blip r:embed="rId2"/>
          <a:stretch>
            <a:fillRect/>
          </a:stretch>
        </p:blipFill>
        <p:spPr>
          <a:xfrm>
            <a:off x="4669646" y="3954650"/>
            <a:ext cx="2865623" cy="2397072"/>
          </a:xfrm>
          <a:prstGeom prst="rect">
            <a:avLst/>
          </a:prstGeom>
          <a:ln w="12700">
            <a:solidFill>
              <a:schemeClr val="tx1"/>
            </a:solidFill>
          </a:ln>
        </p:spPr>
      </p:pic>
    </p:spTree>
    <p:extLst>
      <p:ext uri="{BB962C8B-B14F-4D97-AF65-F5344CB8AC3E}">
        <p14:creationId xmlns:p14="http://schemas.microsoft.com/office/powerpoint/2010/main" val="3063018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9958AB80-6C33-AAB3-55B7-9A86953ED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78E9B8-83C7-7873-CF4A-8F26E307C073}"/>
              </a:ext>
            </a:extLst>
          </p:cNvPr>
          <p:cNvSpPr>
            <a:spLocks noGrp="1"/>
          </p:cNvSpPr>
          <p:nvPr>
            <p:ph type="title"/>
          </p:nvPr>
        </p:nvSpPr>
        <p:spPr/>
        <p:txBody>
          <a:bodyPr/>
          <a:lstStyle/>
          <a:p>
            <a:r>
              <a:rPr lang="en-US">
                <a:cs typeface="Helvetica"/>
              </a:rPr>
              <a:t>Introductory Question</a:t>
            </a:r>
          </a:p>
        </p:txBody>
      </p:sp>
      <p:pic>
        <p:nvPicPr>
          <p:cNvPr id="4" name="Picture 3" descr="A logo of a pen and a light bulb&#10;&#10;Description automatically generated">
            <a:extLst>
              <a:ext uri="{FF2B5EF4-FFF2-40B4-BE49-F238E27FC236}">
                <a16:creationId xmlns:a16="http://schemas.microsoft.com/office/drawing/2014/main" id="{D18B1AE8-223B-3209-5F79-CFF3C0DBB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C9886441-F3FF-5602-A84B-CB1DA3255A0E}"/>
              </a:ext>
            </a:extLst>
          </p:cNvPr>
          <p:cNvSpPr txBox="1"/>
          <p:nvPr/>
        </p:nvSpPr>
        <p:spPr>
          <a:xfrm>
            <a:off x="619790" y="1949180"/>
            <a:ext cx="11147262"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Show of hands...</a:t>
            </a:r>
          </a:p>
          <a:p>
            <a:pPr algn="ctr"/>
            <a:endParaRPr lang="en-US" sz="4000"/>
          </a:p>
          <a:p>
            <a:pPr algn="ctr"/>
            <a:r>
              <a:rPr lang="en-US" sz="4000"/>
              <a:t>Do/Would you read the entire scientific article (start to finish w/o skipping lines)??</a:t>
            </a:r>
          </a:p>
          <a:p>
            <a:pPr algn="ctr"/>
            <a:endParaRPr lang="en-US" sz="4000"/>
          </a:p>
          <a:p>
            <a:pPr algn="ctr"/>
            <a:r>
              <a:rPr lang="en-US" sz="4000"/>
              <a:t>Why or Why not?</a:t>
            </a:r>
          </a:p>
          <a:p>
            <a:pPr marL="742950" lvl="1" indent="-285750">
              <a:buFont typeface="Courier New"/>
              <a:buChar char="o"/>
            </a:pPr>
            <a:endParaRPr lang="en-US" sz="2800"/>
          </a:p>
          <a:p>
            <a:pPr marL="742950" lvl="1" indent="-285750">
              <a:buFont typeface="Courier New"/>
              <a:buChar char="o"/>
            </a:pPr>
            <a:endParaRPr lang="en-US" sz="2800"/>
          </a:p>
          <a:p>
            <a:endParaRPr lang="en-US" sz="2800"/>
          </a:p>
          <a:p>
            <a:pPr marL="285750" indent="-285750">
              <a:buFont typeface="Arial"/>
              <a:buChar char="•"/>
            </a:pPr>
            <a:endParaRPr lang="en-US"/>
          </a:p>
        </p:txBody>
      </p:sp>
    </p:spTree>
    <p:extLst>
      <p:ext uri="{BB962C8B-B14F-4D97-AF65-F5344CB8AC3E}">
        <p14:creationId xmlns:p14="http://schemas.microsoft.com/office/powerpoint/2010/main" val="409693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CE9061D9-7344-FDB3-CA57-5D8BE5363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0D8ED-E121-8BA5-A850-014042BF3AD8}"/>
              </a:ext>
            </a:extLst>
          </p:cNvPr>
          <p:cNvSpPr>
            <a:spLocks noGrp="1"/>
          </p:cNvSpPr>
          <p:nvPr>
            <p:ph type="title"/>
          </p:nvPr>
        </p:nvSpPr>
        <p:spPr/>
        <p:txBody>
          <a:bodyPr/>
          <a:lstStyle/>
          <a:p>
            <a:r>
              <a:rPr lang="en-US">
                <a:cs typeface="Helvetica"/>
              </a:rPr>
              <a:t>Introductory Question (cont.)</a:t>
            </a:r>
          </a:p>
        </p:txBody>
      </p:sp>
      <p:pic>
        <p:nvPicPr>
          <p:cNvPr id="4" name="Picture 3" descr="A logo of a pen and a light bulb&#10;&#10;Description automatically generated">
            <a:extLst>
              <a:ext uri="{FF2B5EF4-FFF2-40B4-BE49-F238E27FC236}">
                <a16:creationId xmlns:a16="http://schemas.microsoft.com/office/drawing/2014/main" id="{9254CDB1-E2CF-B343-AAF3-C26A40411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2C8FBD91-9BCF-C9D9-A3D2-200347F324A7}"/>
              </a:ext>
            </a:extLst>
          </p:cNvPr>
          <p:cNvSpPr txBox="1"/>
          <p:nvPr/>
        </p:nvSpPr>
        <p:spPr>
          <a:xfrm>
            <a:off x="619790" y="1949180"/>
            <a:ext cx="11147262" cy="6955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The truth is...</a:t>
            </a:r>
          </a:p>
          <a:p>
            <a:pPr algn="ctr"/>
            <a:endParaRPr lang="en-US" sz="3200"/>
          </a:p>
          <a:p>
            <a:pPr algn="ctr"/>
            <a:r>
              <a:rPr lang="en-US" sz="3200"/>
              <a:t>many don't read the full text.</a:t>
            </a:r>
          </a:p>
          <a:p>
            <a:pPr algn="ctr"/>
            <a:endParaRPr lang="en-US" sz="3200"/>
          </a:p>
          <a:p>
            <a:pPr algn="ctr"/>
            <a:r>
              <a:rPr lang="en-US" sz="3200"/>
              <a:t>Many people skim through to identify the major arguments/points. </a:t>
            </a:r>
          </a:p>
          <a:p>
            <a:pPr algn="ctr"/>
            <a:endParaRPr lang="en-US" sz="3200"/>
          </a:p>
          <a:p>
            <a:pPr algn="ctr"/>
            <a:r>
              <a:rPr lang="en-US" sz="3200"/>
              <a:t>Knowing the reader's behavior is key for scientific writing.</a:t>
            </a:r>
            <a:r>
              <a:rPr lang="en-US" sz="4000"/>
              <a:t> </a:t>
            </a:r>
          </a:p>
          <a:p>
            <a:pPr algn="ctr"/>
            <a:endParaRPr lang="en-US" sz="4000"/>
          </a:p>
          <a:p>
            <a:pPr algn="ctr"/>
            <a:endParaRPr lang="en-US" sz="4000"/>
          </a:p>
          <a:p>
            <a:pPr marL="742950" lvl="1" indent="-285750">
              <a:buFont typeface="Courier New"/>
              <a:buChar char="o"/>
            </a:pPr>
            <a:endParaRPr lang="en-US" sz="2800"/>
          </a:p>
          <a:p>
            <a:pPr marL="742950" lvl="1" indent="-285750">
              <a:buFont typeface="Courier New"/>
              <a:buChar char="o"/>
            </a:pPr>
            <a:endParaRPr lang="en-US" sz="2800"/>
          </a:p>
          <a:p>
            <a:endParaRPr lang="en-US" sz="2800"/>
          </a:p>
          <a:p>
            <a:pPr marL="285750" indent="-285750">
              <a:buFont typeface="Arial"/>
              <a:buChar char="•"/>
            </a:pPr>
            <a:endParaRPr lang="en-US"/>
          </a:p>
        </p:txBody>
      </p:sp>
    </p:spTree>
    <p:extLst>
      <p:ext uri="{BB962C8B-B14F-4D97-AF65-F5344CB8AC3E}">
        <p14:creationId xmlns:p14="http://schemas.microsoft.com/office/powerpoint/2010/main" val="2475050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68EEBB81-C6FF-BFBA-7CF1-0E9284CBE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14712-2E26-2971-D246-D1FDD5247D2F}"/>
              </a:ext>
            </a:extLst>
          </p:cNvPr>
          <p:cNvSpPr>
            <a:spLocks noGrp="1"/>
          </p:cNvSpPr>
          <p:nvPr>
            <p:ph type="title"/>
          </p:nvPr>
        </p:nvSpPr>
        <p:spPr/>
        <p:txBody>
          <a:bodyPr/>
          <a:lstStyle/>
          <a:p>
            <a:r>
              <a:rPr lang="en-US">
                <a:cs typeface="Helvetica"/>
              </a:rPr>
              <a:t>Objectives of Scientific Writing </a:t>
            </a:r>
          </a:p>
        </p:txBody>
      </p:sp>
      <p:pic>
        <p:nvPicPr>
          <p:cNvPr id="4" name="Picture 3" descr="A logo of a pen and a light bulb&#10;&#10;Description automatically generated">
            <a:extLst>
              <a:ext uri="{FF2B5EF4-FFF2-40B4-BE49-F238E27FC236}">
                <a16:creationId xmlns:a16="http://schemas.microsoft.com/office/drawing/2014/main" id="{11500674-AB9D-B274-EC59-2BB8DF525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B6AD13F0-CB3B-E2B3-9D8D-365BAFC3FCDD}"/>
              </a:ext>
            </a:extLst>
          </p:cNvPr>
          <p:cNvSpPr txBox="1"/>
          <p:nvPr/>
        </p:nvSpPr>
        <p:spPr>
          <a:xfrm>
            <a:off x="509501" y="1899049"/>
            <a:ext cx="11147262"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Communicate the primary points </a:t>
            </a:r>
            <a:endParaRPr lang="en-US"/>
          </a:p>
          <a:p>
            <a:pPr marL="742950" lvl="1" indent="-285750">
              <a:buFont typeface="Courier New"/>
              <a:buChar char="o"/>
            </a:pPr>
            <a:r>
              <a:rPr lang="en-US" sz="2800"/>
              <a:t>Scientific Question/Problem</a:t>
            </a:r>
          </a:p>
          <a:p>
            <a:pPr marL="742950" lvl="1" indent="-285750">
              <a:buFont typeface="Courier New"/>
              <a:buChar char="o"/>
            </a:pPr>
            <a:r>
              <a:rPr lang="en-US" sz="2800"/>
              <a:t>Hypotheses</a:t>
            </a:r>
          </a:p>
          <a:p>
            <a:pPr marL="742950" lvl="1" indent="-285750">
              <a:buFont typeface="Courier New"/>
              <a:buChar char="o"/>
            </a:pPr>
            <a:r>
              <a:rPr lang="en-US" sz="2800"/>
              <a:t>Evidence </a:t>
            </a:r>
          </a:p>
          <a:p>
            <a:pPr marL="742950" lvl="1" indent="-285750">
              <a:buFont typeface="Courier New"/>
              <a:buChar char="o"/>
            </a:pPr>
            <a:r>
              <a:rPr lang="en-US" sz="2800"/>
              <a:t>Interpretations</a:t>
            </a:r>
          </a:p>
          <a:p>
            <a:pPr marL="285750" indent="-285750">
              <a:buFont typeface="Arial"/>
              <a:buChar char="•"/>
            </a:pPr>
            <a:r>
              <a:rPr lang="en-US" sz="2800"/>
              <a:t>Make the primary points memorable for readers </a:t>
            </a:r>
          </a:p>
          <a:p>
            <a:pPr marL="285750" indent="-285750">
              <a:buFont typeface="Arial"/>
              <a:buChar char="•"/>
            </a:pPr>
            <a:r>
              <a:rPr lang="en-US" sz="2800"/>
              <a:t>Making statements accessible across disciplines </a:t>
            </a:r>
          </a:p>
          <a:p>
            <a:pPr marL="742950" lvl="1" indent="-285750">
              <a:buFont typeface="Courier New"/>
              <a:buChar char="o"/>
            </a:pPr>
            <a:endParaRPr lang="en-US" sz="2800"/>
          </a:p>
          <a:p>
            <a:pPr marL="742950" lvl="1" indent="-285750">
              <a:buFont typeface="Courier New"/>
              <a:buChar char="o"/>
            </a:pPr>
            <a:endParaRPr lang="en-US" sz="2800"/>
          </a:p>
          <a:p>
            <a:endParaRPr lang="en-US" sz="2800"/>
          </a:p>
          <a:p>
            <a:pPr marL="285750" indent="-285750">
              <a:buFont typeface="Arial"/>
              <a:buChar char="•"/>
            </a:pPr>
            <a:endParaRPr lang="en-US"/>
          </a:p>
        </p:txBody>
      </p:sp>
    </p:spTree>
    <p:extLst>
      <p:ext uri="{BB962C8B-B14F-4D97-AF65-F5344CB8AC3E}">
        <p14:creationId xmlns:p14="http://schemas.microsoft.com/office/powerpoint/2010/main" val="23671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C5E5-58B1-1885-D51D-2EADC7B231BD}"/>
              </a:ext>
            </a:extLst>
          </p:cNvPr>
          <p:cNvSpPr txBox="1">
            <a:spLocks/>
          </p:cNvSpPr>
          <p:nvPr/>
        </p:nvSpPr>
        <p:spPr>
          <a:xfrm>
            <a:off x="838200" y="24585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Aptos Display"/>
                <a:cs typeface="Helvetica"/>
              </a:rPr>
              <a:t>Join us!</a:t>
            </a:r>
          </a:p>
        </p:txBody>
      </p:sp>
      <p:sp>
        <p:nvSpPr>
          <p:cNvPr id="3" name="TextBox 2">
            <a:extLst>
              <a:ext uri="{FF2B5EF4-FFF2-40B4-BE49-F238E27FC236}">
                <a16:creationId xmlns:a16="http://schemas.microsoft.com/office/drawing/2014/main" id="{7476F642-5B5D-B4F2-EEBF-F03E18335F36}"/>
              </a:ext>
            </a:extLst>
          </p:cNvPr>
          <p:cNvSpPr txBox="1"/>
          <p:nvPr/>
        </p:nvSpPr>
        <p:spPr>
          <a:xfrm>
            <a:off x="1126210" y="5539268"/>
            <a:ext cx="9939580" cy="1200329"/>
          </a:xfrm>
          <a:prstGeom prst="rect">
            <a:avLst/>
          </a:prstGeom>
          <a:noFill/>
        </p:spPr>
        <p:txBody>
          <a:bodyPr wrap="none" lIns="91440" tIns="45720" rIns="91440" bIns="45720" rtlCol="0" anchor="t">
            <a:spAutoFit/>
          </a:bodyPr>
          <a:lstStyle/>
          <a:p>
            <a:pPr marL="342900" indent="-342900">
              <a:buFont typeface="Arial" panose="020B0604020202020204" pitchFamily="34" charset="0"/>
              <a:buChar char="•"/>
            </a:pPr>
            <a:r>
              <a:rPr lang="en-US" sz="2400"/>
              <a:t>If interested, reach out to Steven Swingle → </a:t>
            </a:r>
            <a:r>
              <a:rPr lang="en-US" sz="2400">
                <a:hlinkClick r:id="rId3"/>
              </a:rPr>
              <a:t>steven.swingle@gatech.edu</a:t>
            </a:r>
            <a:endParaRPr lang="en-US" sz="2400"/>
          </a:p>
          <a:p>
            <a:pPr marL="342900" indent="-342900">
              <a:buFont typeface="Arial" panose="020B0604020202020204" pitchFamily="34" charset="0"/>
              <a:buChar char="•"/>
            </a:pPr>
            <a:r>
              <a:rPr lang="en-US" sz="2400"/>
              <a:t>Find us on Engage </a:t>
            </a:r>
            <a:r>
              <a:rPr lang="en-US" sz="2400">
                <a:hlinkClick r:id="rId4"/>
              </a:rPr>
              <a:t>https://gatech.campuslabs.com/engage/</a:t>
            </a:r>
            <a:r>
              <a:rPr lang="en-US" sz="2400"/>
              <a:t> </a:t>
            </a:r>
          </a:p>
          <a:p>
            <a:pPr marL="342900" indent="-342900">
              <a:buFont typeface="Arial,Sans-Serif" panose="020B0604020202020204" pitchFamily="34" charset="0"/>
              <a:buChar char="•"/>
            </a:pPr>
            <a:r>
              <a:rPr lang="en-US" sz="2400"/>
              <a:t>Follow us on Instagram</a:t>
            </a:r>
            <a:r>
              <a:rPr lang="en-US" sz="2400">
                <a:solidFill>
                  <a:srgbClr val="000000"/>
                </a:solidFill>
              </a:rPr>
              <a:t> </a:t>
            </a:r>
            <a:r>
              <a:rPr lang="en-US" sz="2400">
                <a:solidFill>
                  <a:schemeClr val="accent1">
                    <a:lumMod val="76000"/>
                  </a:schemeClr>
                </a:solidFill>
              </a:rPr>
              <a:t>@gatech.ric</a:t>
            </a:r>
            <a:endParaRPr lang="en-US">
              <a:solidFill>
                <a:schemeClr val="accent1">
                  <a:lumMod val="76000"/>
                </a:schemeClr>
              </a:solidFill>
            </a:endParaRPr>
          </a:p>
        </p:txBody>
      </p:sp>
      <p:pic>
        <p:nvPicPr>
          <p:cNvPr id="8" name="Picture 7" descr="A close-up of words&#10;&#10;Description automatically generated">
            <a:extLst>
              <a:ext uri="{FF2B5EF4-FFF2-40B4-BE49-F238E27FC236}">
                <a16:creationId xmlns:a16="http://schemas.microsoft.com/office/drawing/2014/main" id="{138FF755-4D8A-E2A0-3D06-DB6B2DE86B9A}"/>
              </a:ext>
            </a:extLst>
          </p:cNvPr>
          <p:cNvPicPr>
            <a:picLocks noChangeAspect="1"/>
          </p:cNvPicPr>
          <p:nvPr/>
        </p:nvPicPr>
        <p:blipFill rotWithShape="1">
          <a:blip r:embed="rId5">
            <a:extLst>
              <a:ext uri="{28A0092B-C50C-407E-A947-70E740481C1C}">
                <a14:useLocalDpi xmlns:a14="http://schemas.microsoft.com/office/drawing/2010/main" val="0"/>
              </a:ext>
            </a:extLst>
          </a:blip>
          <a:srcRect l="22847" t="19929" r="24126" b="25502"/>
          <a:stretch/>
        </p:blipFill>
        <p:spPr>
          <a:xfrm>
            <a:off x="5650838" y="2250902"/>
            <a:ext cx="5534221" cy="2900571"/>
          </a:xfrm>
          <a:prstGeom prst="rect">
            <a:avLst/>
          </a:prstGeom>
          <a:effectLst>
            <a:softEdge rad="127000"/>
          </a:effectLst>
        </p:spPr>
      </p:pic>
      <p:sp>
        <p:nvSpPr>
          <p:cNvPr id="9" name="TextBox 8">
            <a:extLst>
              <a:ext uri="{FF2B5EF4-FFF2-40B4-BE49-F238E27FC236}">
                <a16:creationId xmlns:a16="http://schemas.microsoft.com/office/drawing/2014/main" id="{657475D9-5ADD-3079-7139-F7ED6F5FF5B9}"/>
              </a:ext>
            </a:extLst>
          </p:cNvPr>
          <p:cNvSpPr txBox="1"/>
          <p:nvPr/>
        </p:nvSpPr>
        <p:spPr>
          <a:xfrm>
            <a:off x="0" y="1576546"/>
            <a:ext cx="3485547" cy="1384995"/>
          </a:xfrm>
          <a:prstGeom prst="rect">
            <a:avLst/>
          </a:prstGeom>
          <a:noFill/>
        </p:spPr>
        <p:txBody>
          <a:bodyPr wrap="square" rtlCol="0">
            <a:spAutoFit/>
          </a:bodyPr>
          <a:lstStyle/>
          <a:p>
            <a:pPr algn="ctr"/>
            <a:r>
              <a:rPr lang="en-US" sz="2800" b="1"/>
              <a:t>Students &amp; researchers at all levels welcome</a:t>
            </a:r>
          </a:p>
        </p:txBody>
      </p:sp>
      <p:pic>
        <p:nvPicPr>
          <p:cNvPr id="5" name="Picture 4" descr="A group of people posing for a picture&#10;&#10;Description automatically generated">
            <a:extLst>
              <a:ext uri="{FF2B5EF4-FFF2-40B4-BE49-F238E27FC236}">
                <a16:creationId xmlns:a16="http://schemas.microsoft.com/office/drawing/2014/main" id="{77145060-5C6B-AA2B-20EF-8B283A5BCDD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7054" t="6711" r="30652" b="6209"/>
          <a:stretch/>
        </p:blipFill>
        <p:spPr>
          <a:xfrm rot="5400000">
            <a:off x="2012548" y="2315853"/>
            <a:ext cx="2368969" cy="3658049"/>
          </a:xfrm>
          <a:prstGeom prst="rect">
            <a:avLst/>
          </a:prstGeom>
        </p:spPr>
      </p:pic>
    </p:spTree>
    <p:extLst>
      <p:ext uri="{BB962C8B-B14F-4D97-AF65-F5344CB8AC3E}">
        <p14:creationId xmlns:p14="http://schemas.microsoft.com/office/powerpoint/2010/main" val="2163986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The #1 most common rule for writing... </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F155211E-F3AC-FE29-0C96-AA92B9FBBC22}"/>
              </a:ext>
            </a:extLst>
          </p:cNvPr>
          <p:cNvSpPr txBox="1"/>
          <p:nvPr/>
        </p:nvSpPr>
        <p:spPr>
          <a:xfrm>
            <a:off x="509501" y="1899049"/>
            <a:ext cx="11147262"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 Keep it concise. Short/Simple = quick and easy to read</a:t>
            </a:r>
          </a:p>
          <a:p>
            <a:pPr marL="742950" lvl="1" indent="-285750">
              <a:buFont typeface="Courier New"/>
              <a:buChar char="o"/>
            </a:pPr>
            <a:r>
              <a:rPr lang="en-US" sz="2800"/>
              <a:t>Use short, simple sentences </a:t>
            </a:r>
          </a:p>
          <a:p>
            <a:pPr marL="1200150" lvl="2" indent="-285750">
              <a:buFont typeface="Wingdings"/>
              <a:buChar char="§"/>
            </a:pPr>
            <a:r>
              <a:rPr lang="en-US" sz="2800"/>
              <a:t>Split up compound sentences</a:t>
            </a:r>
            <a:endParaRPr lang="en-US"/>
          </a:p>
          <a:p>
            <a:pPr marL="1200150" lvl="2" indent="-285750">
              <a:buFont typeface="Wingdings"/>
              <a:buChar char="§"/>
            </a:pPr>
            <a:r>
              <a:rPr lang="en-US" sz="2800"/>
              <a:t>Avoid long dependent clauses </a:t>
            </a:r>
          </a:p>
          <a:p>
            <a:pPr marL="742950" lvl="1" indent="-285750">
              <a:buFont typeface="Courier New"/>
              <a:buChar char="o"/>
            </a:pPr>
            <a:r>
              <a:rPr lang="en-US" sz="2800"/>
              <a:t>Keep terminology as basic as you can</a:t>
            </a:r>
          </a:p>
          <a:p>
            <a:pPr marL="285750" indent="-285750">
              <a:buFont typeface="Arial,Sans-Serif"/>
              <a:buChar char="•"/>
            </a:pPr>
            <a:r>
              <a:rPr lang="en-US" sz="2800"/>
              <a:t>Try to avoid </a:t>
            </a:r>
          </a:p>
          <a:p>
            <a:pPr marL="742950" lvl="1" indent="-285750">
              <a:buFont typeface="Courier New"/>
              <a:buChar char="o"/>
            </a:pPr>
            <a:r>
              <a:rPr lang="en-US" sz="2800"/>
              <a:t>Drifting to tangential topics </a:t>
            </a:r>
          </a:p>
          <a:p>
            <a:pPr marL="742950" lvl="1" indent="-285750">
              <a:buFont typeface="Courier New"/>
              <a:buChar char="o"/>
            </a:pPr>
            <a:r>
              <a:rPr lang="en-US" sz="2800"/>
              <a:t>Using excess wording </a:t>
            </a:r>
            <a:endParaRPr lang="en-US"/>
          </a:p>
          <a:p>
            <a:pPr marL="1200150" lvl="2" indent="-285750">
              <a:buFont typeface="Wingdings"/>
              <a:buChar char="§"/>
            </a:pPr>
            <a:r>
              <a:rPr lang="en-US" sz="2800"/>
              <a:t>"very", redundancies, "that..." </a:t>
            </a:r>
            <a:endParaRPr lang="en-US"/>
          </a:p>
          <a:p>
            <a:pPr marL="742950" lvl="1" indent="-285750">
              <a:buFont typeface="Courier New"/>
              <a:buChar char="o"/>
            </a:pPr>
            <a:r>
              <a:rPr lang="en-US" sz="2800"/>
              <a:t>Using too many </a:t>
            </a:r>
            <a:r>
              <a:rPr lang="en-US" sz="2800" i="1"/>
              <a:t>new</a:t>
            </a:r>
            <a:r>
              <a:rPr lang="en-US" sz="2800"/>
              <a:t> acronyms</a:t>
            </a:r>
          </a:p>
          <a:p>
            <a:pPr marL="1200150" lvl="2" indent="-285750">
              <a:buFont typeface="Wingdings"/>
              <a:buChar char="§"/>
            </a:pPr>
            <a:r>
              <a:rPr lang="en-US" sz="2800"/>
              <a:t>Common acronyms w/in a field are ok </a:t>
            </a:r>
            <a:endParaRPr lang="en-US"/>
          </a:p>
          <a:p>
            <a:endParaRPr lang="en-US" sz="2800"/>
          </a:p>
          <a:p>
            <a:pPr marL="285750" indent="-285750">
              <a:buFont typeface="Arial"/>
              <a:buChar char="•"/>
            </a:pPr>
            <a:endParaRPr lang="en-US"/>
          </a:p>
        </p:txBody>
      </p:sp>
      <p:pic>
        <p:nvPicPr>
          <p:cNvPr id="3" name="Picture 2" descr="40+ Hilarious research memes that will make you smile - forms.app">
            <a:extLst>
              <a:ext uri="{FF2B5EF4-FFF2-40B4-BE49-F238E27FC236}">
                <a16:creationId xmlns:a16="http://schemas.microsoft.com/office/drawing/2014/main" id="{61A5293C-3377-48FA-F36A-C8C247F28DBD}"/>
              </a:ext>
            </a:extLst>
          </p:cNvPr>
          <p:cNvPicPr>
            <a:picLocks noChangeAspect="1"/>
          </p:cNvPicPr>
          <p:nvPr/>
        </p:nvPicPr>
        <p:blipFill>
          <a:blip r:embed="rId4"/>
          <a:stretch>
            <a:fillRect/>
          </a:stretch>
        </p:blipFill>
        <p:spPr>
          <a:xfrm>
            <a:off x="7684374" y="2823722"/>
            <a:ext cx="3762260" cy="3208174"/>
          </a:xfrm>
          <a:prstGeom prst="rect">
            <a:avLst/>
          </a:prstGeom>
          <a:ln w="28575">
            <a:solidFill>
              <a:schemeClr val="tx1"/>
            </a:solidFill>
          </a:ln>
        </p:spPr>
      </p:pic>
    </p:spTree>
    <p:extLst>
      <p:ext uri="{BB962C8B-B14F-4D97-AF65-F5344CB8AC3E}">
        <p14:creationId xmlns:p14="http://schemas.microsoft.com/office/powerpoint/2010/main" val="4282326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86D0A8B8-625A-C8DF-5596-98F7D4C70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85A00-0C23-30D2-8666-AFE2F2E440AC}"/>
              </a:ext>
            </a:extLst>
          </p:cNvPr>
          <p:cNvSpPr>
            <a:spLocks noGrp="1"/>
          </p:cNvSpPr>
          <p:nvPr>
            <p:ph type="title"/>
          </p:nvPr>
        </p:nvSpPr>
        <p:spPr/>
        <p:txBody>
          <a:bodyPr/>
          <a:lstStyle/>
          <a:p>
            <a:r>
              <a:rPr lang="en-US">
                <a:cs typeface="Helvetica"/>
              </a:rPr>
              <a:t>Example/Discussion</a:t>
            </a:r>
          </a:p>
        </p:txBody>
      </p:sp>
      <p:pic>
        <p:nvPicPr>
          <p:cNvPr id="4" name="Picture 3" descr="A logo of a pen and a light bulb&#10;&#10;Description automatically generated">
            <a:extLst>
              <a:ext uri="{FF2B5EF4-FFF2-40B4-BE49-F238E27FC236}">
                <a16:creationId xmlns:a16="http://schemas.microsoft.com/office/drawing/2014/main" id="{F30BC791-3AFE-4B44-06B6-59629DA9F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7" name="TextBox 6">
            <a:extLst>
              <a:ext uri="{FF2B5EF4-FFF2-40B4-BE49-F238E27FC236}">
                <a16:creationId xmlns:a16="http://schemas.microsoft.com/office/drawing/2014/main" id="{58DC7F31-9C37-5689-55A2-CDF7C6844FB8}"/>
              </a:ext>
            </a:extLst>
          </p:cNvPr>
          <p:cNvSpPr txBox="1"/>
          <p:nvPr/>
        </p:nvSpPr>
        <p:spPr>
          <a:xfrm>
            <a:off x="518682" y="2018399"/>
            <a:ext cx="11147262"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Passage 1</a:t>
            </a:r>
          </a:p>
          <a:p>
            <a:pPr algn="ctr"/>
            <a:endParaRPr lang="en-US" sz="2400">
              <a:ea typeface="+mn-lt"/>
              <a:cs typeface="+mn-lt"/>
            </a:endParaRPr>
          </a:p>
          <a:p>
            <a:pPr algn="ctr"/>
            <a:r>
              <a:rPr lang="en-US" sz="2400">
                <a:ea typeface="+mn-lt"/>
                <a:cs typeface="+mn-lt"/>
              </a:rPr>
              <a:t>This investigation proposes a novel combination of approved therapies to treat B-cell leukemia, which we are the first to compare doxorubicin and </a:t>
            </a:r>
            <a:r>
              <a:rPr lang="en-US" sz="2400" err="1">
                <a:ea typeface="+mn-lt"/>
                <a:cs typeface="+mn-lt"/>
              </a:rPr>
              <a:t>inotuzumab</a:t>
            </a:r>
            <a:r>
              <a:rPr lang="en-US" sz="2400">
                <a:ea typeface="+mn-lt"/>
                <a:cs typeface="+mn-lt"/>
              </a:rPr>
              <a:t> </a:t>
            </a:r>
            <a:r>
              <a:rPr lang="en-US" sz="2400" err="1">
                <a:ea typeface="+mn-lt"/>
                <a:cs typeface="+mn-lt"/>
              </a:rPr>
              <a:t>ozogamicin</a:t>
            </a:r>
            <a:r>
              <a:rPr lang="en-US" sz="2400">
                <a:ea typeface="+mn-lt"/>
                <a:cs typeface="+mn-lt"/>
              </a:rPr>
              <a:t> individually and in combination with other methods.</a:t>
            </a:r>
            <a:endParaRPr lang="en-US" sz="2400"/>
          </a:p>
        </p:txBody>
      </p:sp>
      <p:sp>
        <p:nvSpPr>
          <p:cNvPr id="9" name="TextBox 8">
            <a:extLst>
              <a:ext uri="{FF2B5EF4-FFF2-40B4-BE49-F238E27FC236}">
                <a16:creationId xmlns:a16="http://schemas.microsoft.com/office/drawing/2014/main" id="{35836C18-1D33-72AC-D9C8-FA277F866614}"/>
              </a:ext>
            </a:extLst>
          </p:cNvPr>
          <p:cNvSpPr txBox="1"/>
          <p:nvPr/>
        </p:nvSpPr>
        <p:spPr>
          <a:xfrm>
            <a:off x="426874" y="4304399"/>
            <a:ext cx="11147262"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Passage 2</a:t>
            </a:r>
          </a:p>
          <a:p>
            <a:pPr algn="ctr"/>
            <a:endParaRPr lang="en-US" sz="2400">
              <a:ea typeface="+mn-lt"/>
              <a:cs typeface="+mn-lt"/>
            </a:endParaRPr>
          </a:p>
          <a:p>
            <a:pPr algn="ctr"/>
            <a:r>
              <a:rPr lang="en-US" sz="2400">
                <a:ea typeface="+mn-lt"/>
                <a:cs typeface="+mn-lt"/>
              </a:rPr>
              <a:t>This investigation proposes the novel combination treatments with doxorubicin and </a:t>
            </a:r>
            <a:r>
              <a:rPr lang="en-US" sz="2400" err="1">
                <a:ea typeface="+mn-lt"/>
                <a:cs typeface="+mn-lt"/>
              </a:rPr>
              <a:t>inotuzumab</a:t>
            </a:r>
            <a:r>
              <a:rPr lang="en-US" sz="2400">
                <a:ea typeface="+mn-lt"/>
                <a:cs typeface="+mn-lt"/>
              </a:rPr>
              <a:t> </a:t>
            </a:r>
            <a:r>
              <a:rPr lang="en-US" sz="2400" err="1">
                <a:ea typeface="+mn-lt"/>
                <a:cs typeface="+mn-lt"/>
              </a:rPr>
              <a:t>ozogamicin</a:t>
            </a:r>
            <a:r>
              <a:rPr lang="en-US" sz="2400">
                <a:ea typeface="+mn-lt"/>
                <a:cs typeface="+mn-lt"/>
              </a:rPr>
              <a:t> to treat B-cell leukemia. We are the first to compare both drugs individually and in combination with other methods.</a:t>
            </a:r>
            <a:endParaRPr lang="en-US" sz="2400"/>
          </a:p>
        </p:txBody>
      </p:sp>
    </p:spTree>
    <p:extLst>
      <p:ext uri="{BB962C8B-B14F-4D97-AF65-F5344CB8AC3E}">
        <p14:creationId xmlns:p14="http://schemas.microsoft.com/office/powerpoint/2010/main" val="561120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Stress the Main Points!</a:t>
            </a:r>
          </a:p>
          <a:p>
            <a:endParaRPr lang="en-US" sz="2800">
              <a:latin typeface="Aptos"/>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09FF21D2-D2B4-9625-706B-F5BD4F1D0FC3}"/>
              </a:ext>
            </a:extLst>
          </p:cNvPr>
          <p:cNvSpPr txBox="1"/>
          <p:nvPr/>
        </p:nvSpPr>
        <p:spPr>
          <a:xfrm>
            <a:off x="509501" y="1899049"/>
            <a:ext cx="11147262"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Make points both clear in understanding and visuals</a:t>
            </a:r>
            <a:endParaRPr lang="en-US"/>
          </a:p>
          <a:p>
            <a:pPr marL="742950" lvl="1" indent="-285750">
              <a:buFont typeface="Courier New"/>
              <a:buChar char="o"/>
            </a:pPr>
            <a:r>
              <a:rPr lang="en-US" sz="2800"/>
              <a:t>Understanding: Use signaling language to guide readers</a:t>
            </a:r>
            <a:endParaRPr lang="en-US"/>
          </a:p>
          <a:p>
            <a:pPr marL="1200150" lvl="2" indent="-285750">
              <a:buFont typeface="Wingdings"/>
              <a:buChar char="§"/>
            </a:pPr>
            <a:r>
              <a:rPr lang="en-US" sz="2800"/>
              <a:t>  Ex: Key, novel/new, innovative, significant, therefore, in conclusion</a:t>
            </a:r>
            <a:endParaRPr lang="en-US"/>
          </a:p>
          <a:p>
            <a:pPr marL="742950" lvl="1" indent="-285750">
              <a:buFont typeface="Courier New"/>
              <a:buChar char="o"/>
            </a:pPr>
            <a:r>
              <a:rPr lang="en-US" sz="2800"/>
              <a:t>Visual: Make key statements </a:t>
            </a:r>
            <a:r>
              <a:rPr lang="en-US" sz="2800" i="1"/>
              <a:t>visually distinct </a:t>
            </a:r>
            <a:r>
              <a:rPr lang="en-US" sz="2800"/>
              <a:t>from your text</a:t>
            </a:r>
          </a:p>
          <a:p>
            <a:pPr marL="1200150" lvl="2" indent="-285750">
              <a:buFont typeface="Wingdings"/>
              <a:buChar char="§"/>
            </a:pPr>
            <a:r>
              <a:rPr lang="en-US" sz="2800"/>
              <a:t>Hypothesis, statement of significance/innovation, important conclusion/interpretation</a:t>
            </a:r>
          </a:p>
          <a:p>
            <a:pPr marL="1200150" lvl="2" indent="-285750">
              <a:buFont typeface="Wingdings"/>
              <a:buChar char="§"/>
            </a:pPr>
            <a:r>
              <a:rPr lang="en-US" sz="2800"/>
              <a:t>Italicize or underline or bold (never at the same time)</a:t>
            </a:r>
          </a:p>
          <a:p>
            <a:pPr marL="285750" indent="-285750">
              <a:buFont typeface="Arial"/>
              <a:buChar char="•"/>
            </a:pPr>
            <a:r>
              <a:rPr lang="en-US" sz="2800" b="1"/>
              <a:t>Main points will be memorable to readers no matter their style</a:t>
            </a:r>
          </a:p>
          <a:p>
            <a:pPr marL="1200150" lvl="2" indent="-285750">
              <a:buFont typeface="Wingdings"/>
              <a:buChar char="§"/>
            </a:pPr>
            <a:endParaRPr lang="en-US" sz="2800"/>
          </a:p>
          <a:p>
            <a:endParaRPr lang="en-US" sz="2800"/>
          </a:p>
          <a:p>
            <a:pPr marL="285750" indent="-285750">
              <a:buFont typeface="Arial"/>
              <a:buChar char="•"/>
            </a:pPr>
            <a:endParaRPr lang="en-US"/>
          </a:p>
        </p:txBody>
      </p:sp>
    </p:spTree>
    <p:extLst>
      <p:ext uri="{BB962C8B-B14F-4D97-AF65-F5344CB8AC3E}">
        <p14:creationId xmlns:p14="http://schemas.microsoft.com/office/powerpoint/2010/main" val="2709018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E16AAFF1-A878-2ECD-11DD-493C99388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53181-46ED-F48E-B4C7-B3D020443818}"/>
              </a:ext>
            </a:extLst>
          </p:cNvPr>
          <p:cNvSpPr>
            <a:spLocks noGrp="1"/>
          </p:cNvSpPr>
          <p:nvPr>
            <p:ph type="title"/>
          </p:nvPr>
        </p:nvSpPr>
        <p:spPr/>
        <p:txBody>
          <a:bodyPr/>
          <a:lstStyle/>
          <a:p>
            <a:r>
              <a:rPr lang="en-US">
                <a:cs typeface="Helvetica"/>
              </a:rPr>
              <a:t>See the Difference</a:t>
            </a:r>
          </a:p>
        </p:txBody>
      </p:sp>
      <p:pic>
        <p:nvPicPr>
          <p:cNvPr id="4" name="Picture 3" descr="A logo of a pen and a light bulb&#10;&#10;Description automatically generated">
            <a:extLst>
              <a:ext uri="{FF2B5EF4-FFF2-40B4-BE49-F238E27FC236}">
                <a16:creationId xmlns:a16="http://schemas.microsoft.com/office/drawing/2014/main" id="{9C2E531B-C0F0-A0FD-8077-38ECFC160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CE750B6A-4040-6A19-75E4-58D0CD4D318B}"/>
              </a:ext>
            </a:extLst>
          </p:cNvPr>
          <p:cNvSpPr txBox="1"/>
          <p:nvPr/>
        </p:nvSpPr>
        <p:spPr>
          <a:xfrm>
            <a:off x="509501" y="1899049"/>
            <a:ext cx="1114726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 Age-related Macular Degeneration (AMD) is responsible for 21.6% of permanent blindness in high-income nations, and its incidence is increasing annually. Three-dimensional retinal engraftments produced from patient-derived induced pluripotent stem cells (iPSCs) have been proposed as a regenerative treatment to restore sight; however, the therapy requires functional retinal pigment epithelial (RPE) cells. There are two primary subtypes of RPE cells based on their location: macular and peripheral. Macular RPE cells are in the macula, which has a higher concentration of photoreceptors than the peripheral retina. Therefore, macular RPE cells have three times the phagocytic capacity compared to peripheral RPE cells. Retinal engraftments for AMD patients must contain macular RPE cells to ensure that the implanted photoreceptors are cared for and that the engraftment does not decrease in quality in the long term. </a:t>
            </a:r>
            <a:endParaRPr lang="en-US" sz="2400"/>
          </a:p>
          <a:p>
            <a:endParaRPr lang="en-US" sz="2400"/>
          </a:p>
        </p:txBody>
      </p:sp>
    </p:spTree>
    <p:extLst>
      <p:ext uri="{BB962C8B-B14F-4D97-AF65-F5344CB8AC3E}">
        <p14:creationId xmlns:p14="http://schemas.microsoft.com/office/powerpoint/2010/main" val="3129476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42455073-CD74-8915-D95B-42D7411799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5AC34-A884-9EA1-82F0-31322CC45B3A}"/>
              </a:ext>
            </a:extLst>
          </p:cNvPr>
          <p:cNvSpPr>
            <a:spLocks noGrp="1"/>
          </p:cNvSpPr>
          <p:nvPr>
            <p:ph type="title"/>
          </p:nvPr>
        </p:nvSpPr>
        <p:spPr/>
        <p:txBody>
          <a:bodyPr/>
          <a:lstStyle/>
          <a:p>
            <a:r>
              <a:rPr lang="en-US">
                <a:cs typeface="Helvetica"/>
              </a:rPr>
              <a:t>See the Difference</a:t>
            </a:r>
          </a:p>
        </p:txBody>
      </p:sp>
      <p:pic>
        <p:nvPicPr>
          <p:cNvPr id="4" name="Picture 3" descr="A logo of a pen and a light bulb&#10;&#10;Description automatically generated">
            <a:extLst>
              <a:ext uri="{FF2B5EF4-FFF2-40B4-BE49-F238E27FC236}">
                <a16:creationId xmlns:a16="http://schemas.microsoft.com/office/drawing/2014/main" id="{813E8349-04B4-A285-4CD2-D358DF56A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F9D93F52-2586-5F15-8AA2-07CF4BACF3CE}"/>
              </a:ext>
            </a:extLst>
          </p:cNvPr>
          <p:cNvSpPr txBox="1"/>
          <p:nvPr/>
        </p:nvSpPr>
        <p:spPr>
          <a:xfrm>
            <a:off x="509501" y="1899049"/>
            <a:ext cx="1114726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  Age-related Macular Degeneration (AMD) is responsible for 21.6% of permanent blindness in high-income nations, and its incidence is increasing annually. Three-dimensional retinal engraftments produced from patient-derived induced pluripotent stem cells (iPSCs) have been proposed as a regenerative treatment to restore sight; however, </a:t>
            </a:r>
            <a:r>
              <a:rPr lang="en-US" sz="2400" u="sng">
                <a:ea typeface="+mn-lt"/>
                <a:cs typeface="+mn-lt"/>
              </a:rPr>
              <a:t>the therapy requires functional retinal pigment epithelial (RPE) cells. There are two primary subtypes of RPE cells based on their location: macular and peripheral</a:t>
            </a:r>
            <a:r>
              <a:rPr lang="en-US" sz="2400">
                <a:ea typeface="+mn-lt"/>
                <a:cs typeface="+mn-lt"/>
              </a:rPr>
              <a:t>. Macular RPE cells are in the macula, which has a higher concentration of photoreceptors than the peripheral retina. Therefore, </a:t>
            </a:r>
            <a:r>
              <a:rPr lang="en-US" sz="2400" u="sng">
                <a:ea typeface="+mn-lt"/>
                <a:cs typeface="+mn-lt"/>
              </a:rPr>
              <a:t>macular RPE cells have three times the phagocytic capacity compared to peripheral RPE cells</a:t>
            </a:r>
            <a:r>
              <a:rPr lang="en-US" sz="2400">
                <a:ea typeface="+mn-lt"/>
                <a:cs typeface="+mn-lt"/>
              </a:rPr>
              <a:t>. </a:t>
            </a:r>
            <a:r>
              <a:rPr lang="en-US" sz="2400" b="1">
                <a:ea typeface="+mn-lt"/>
                <a:cs typeface="+mn-lt"/>
              </a:rPr>
              <a:t>Retinal engraftments for AMD patients must contain macular RPE cells to ensure that the implanted photoreceptors are cared for and that the engraftment does not decrease in quality in the long term</a:t>
            </a:r>
            <a:r>
              <a:rPr lang="en-US" sz="2400">
                <a:ea typeface="+mn-lt"/>
                <a:cs typeface="+mn-lt"/>
              </a:rPr>
              <a:t>. </a:t>
            </a:r>
            <a:endParaRPr lang="en-US" sz="2400"/>
          </a:p>
          <a:p>
            <a:endParaRPr lang="en-US" sz="2400"/>
          </a:p>
        </p:txBody>
      </p:sp>
    </p:spTree>
    <p:extLst>
      <p:ext uri="{BB962C8B-B14F-4D97-AF65-F5344CB8AC3E}">
        <p14:creationId xmlns:p14="http://schemas.microsoft.com/office/powerpoint/2010/main" val="2784932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9669BEA4-37D6-8919-A37F-161E44FE9C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1B126-AEE2-6275-04C6-4DD0FAE699C7}"/>
              </a:ext>
            </a:extLst>
          </p:cNvPr>
          <p:cNvSpPr>
            <a:spLocks noGrp="1"/>
          </p:cNvSpPr>
          <p:nvPr>
            <p:ph type="title"/>
          </p:nvPr>
        </p:nvSpPr>
        <p:spPr/>
        <p:txBody>
          <a:bodyPr/>
          <a:lstStyle/>
          <a:p>
            <a:r>
              <a:rPr lang="en-US">
                <a:latin typeface="Aptos Display"/>
                <a:cs typeface="Helvetica"/>
              </a:rPr>
              <a:t>Structuring Content</a:t>
            </a:r>
          </a:p>
        </p:txBody>
      </p:sp>
      <p:pic>
        <p:nvPicPr>
          <p:cNvPr id="4" name="Picture 3" descr="A logo of a pen and a light bulb&#10;&#10;Description automatically generated">
            <a:extLst>
              <a:ext uri="{FF2B5EF4-FFF2-40B4-BE49-F238E27FC236}">
                <a16:creationId xmlns:a16="http://schemas.microsoft.com/office/drawing/2014/main" id="{11875F9A-B6BC-08B0-44DC-0236B8AA3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2FB64CD9-2C9F-9EEC-6FC4-F3E7A4D75D5D}"/>
              </a:ext>
            </a:extLst>
          </p:cNvPr>
          <p:cNvSpPr txBox="1"/>
          <p:nvPr/>
        </p:nvSpPr>
        <p:spPr>
          <a:xfrm>
            <a:off x="123058" y="2195579"/>
            <a:ext cx="1114726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US" sz="2800"/>
          </a:p>
          <a:p>
            <a:pPr marL="742950" lvl="1" indent="-285750">
              <a:buFont typeface="Courier New"/>
              <a:buChar char="o"/>
            </a:pPr>
            <a:endParaRPr lang="en-US" sz="2800"/>
          </a:p>
        </p:txBody>
      </p:sp>
      <p:sp>
        <p:nvSpPr>
          <p:cNvPr id="5" name="TextBox 4">
            <a:extLst>
              <a:ext uri="{FF2B5EF4-FFF2-40B4-BE49-F238E27FC236}">
                <a16:creationId xmlns:a16="http://schemas.microsoft.com/office/drawing/2014/main" id="{15F980B8-A389-B89D-2102-BCC84EF875BD}"/>
              </a:ext>
            </a:extLst>
          </p:cNvPr>
          <p:cNvSpPr txBox="1"/>
          <p:nvPr/>
        </p:nvSpPr>
        <p:spPr>
          <a:xfrm>
            <a:off x="123911" y="1816423"/>
            <a:ext cx="9568179"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400"/>
              <a:t>Making information flow and easy to follow</a:t>
            </a:r>
          </a:p>
          <a:p>
            <a:pPr marL="742950" lvl="1" indent="-285750">
              <a:buFont typeface="Courier New"/>
              <a:buChar char="o"/>
            </a:pPr>
            <a:r>
              <a:rPr lang="en-US" sz="2400"/>
              <a:t>Section your writing</a:t>
            </a:r>
          </a:p>
          <a:p>
            <a:pPr marL="1200150" lvl="2" indent="-285750">
              <a:buFont typeface="Wingdings"/>
              <a:buChar char="§"/>
            </a:pPr>
            <a:r>
              <a:rPr lang="en-US" sz="2400"/>
              <a:t>Common sections: Introduction, Methods, Results, Conclusions, Discussion</a:t>
            </a:r>
          </a:p>
          <a:p>
            <a:pPr marL="1200150" lvl="2" indent="-285750">
              <a:buFont typeface="Wingdings"/>
              <a:buChar char="§"/>
            </a:pPr>
            <a:r>
              <a:rPr lang="en-US" sz="2400"/>
              <a:t>Add subsections with headers: Methods for which part? </a:t>
            </a:r>
          </a:p>
          <a:p>
            <a:pPr marL="1657350" lvl="3" indent="-285750">
              <a:buFont typeface="Arial"/>
              <a:buChar char="•"/>
            </a:pPr>
            <a:r>
              <a:rPr lang="en-US" sz="2400"/>
              <a:t>Italics or underlined</a:t>
            </a:r>
          </a:p>
          <a:p>
            <a:pPr marL="742950" lvl="1" indent="-285750">
              <a:buFont typeface="Courier New"/>
              <a:buChar char="o"/>
            </a:pPr>
            <a:r>
              <a:rPr lang="en-US" sz="2400"/>
              <a:t>Paragraph "entry points": Indications on where the reader starts</a:t>
            </a:r>
          </a:p>
          <a:p>
            <a:pPr marL="1200150" lvl="2" indent="-285750">
              <a:buFont typeface="Wingdings"/>
              <a:buChar char="§"/>
            </a:pPr>
            <a:r>
              <a:rPr lang="en-US" sz="2400"/>
              <a:t>Starting with an important key word related to the topic</a:t>
            </a:r>
          </a:p>
          <a:p>
            <a:pPr marL="1657350" lvl="3" indent="-285750">
              <a:buFont typeface="Arial"/>
              <a:buChar char="•"/>
            </a:pPr>
            <a:r>
              <a:rPr lang="en-US" sz="2400"/>
              <a:t>Typically a proper noun: capital letters stand out more</a:t>
            </a:r>
          </a:p>
          <a:p>
            <a:pPr marL="742950" lvl="1" indent="-285750">
              <a:buFont typeface="Courier New"/>
              <a:buChar char="o"/>
            </a:pPr>
            <a:r>
              <a:rPr lang="en-US" sz="2400"/>
              <a:t>Place figures near the text that references them</a:t>
            </a:r>
          </a:p>
          <a:p>
            <a:pPr marL="1200150" lvl="2" indent="-285750">
              <a:buFont typeface="Wingdings"/>
              <a:buChar char="§"/>
            </a:pPr>
            <a:r>
              <a:rPr lang="en-US" sz="2400"/>
              <a:t>Readers may want more details than the caption </a:t>
            </a:r>
          </a:p>
          <a:p>
            <a:pPr marL="1200150" lvl="2" indent="-285750">
              <a:buFont typeface="Wingdings"/>
              <a:buChar char="§"/>
            </a:pPr>
            <a:endParaRPr lang="en-US" sz="2400"/>
          </a:p>
          <a:p>
            <a:pPr marL="285750" indent="-285750">
              <a:buFont typeface="Arial"/>
              <a:buChar char="•"/>
            </a:pPr>
            <a:endParaRPr lang="en-US" sz="2400"/>
          </a:p>
          <a:p>
            <a:pPr lvl="2"/>
            <a:endParaRPr lang="en-US" sz="2400"/>
          </a:p>
          <a:p>
            <a:pPr marL="1200150" lvl="2" indent="-285750">
              <a:buFont typeface="Wingdings"/>
              <a:buChar char="§"/>
            </a:pPr>
            <a:endParaRPr lang="en-US" sz="2400"/>
          </a:p>
          <a:p>
            <a:endParaRPr lang="en-US" sz="2400"/>
          </a:p>
          <a:p>
            <a:pPr marL="285750" indent="-285750">
              <a:buFont typeface="Arial"/>
              <a:buChar char="•"/>
            </a:pPr>
            <a:endParaRPr lang="en-US" sz="1600"/>
          </a:p>
        </p:txBody>
      </p:sp>
    </p:spTree>
    <p:extLst>
      <p:ext uri="{BB962C8B-B14F-4D97-AF65-F5344CB8AC3E}">
        <p14:creationId xmlns:p14="http://schemas.microsoft.com/office/powerpoint/2010/main" val="4238052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F108C3F6-D3EF-EE18-233E-C4FEDA68B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612560-759C-2159-9EF1-49323E9589DC}"/>
              </a:ext>
            </a:extLst>
          </p:cNvPr>
          <p:cNvSpPr>
            <a:spLocks noGrp="1"/>
          </p:cNvSpPr>
          <p:nvPr>
            <p:ph type="title"/>
          </p:nvPr>
        </p:nvSpPr>
        <p:spPr/>
        <p:txBody>
          <a:bodyPr/>
          <a:lstStyle/>
          <a:p>
            <a:r>
              <a:rPr lang="en-US">
                <a:latin typeface="Aptos Display"/>
                <a:cs typeface="Helvetica"/>
              </a:rPr>
              <a:t>Structuring Content Example</a:t>
            </a:r>
          </a:p>
        </p:txBody>
      </p:sp>
      <p:pic>
        <p:nvPicPr>
          <p:cNvPr id="4" name="Picture 3" descr="A logo of a pen and a light bulb&#10;&#10;Description automatically generated">
            <a:extLst>
              <a:ext uri="{FF2B5EF4-FFF2-40B4-BE49-F238E27FC236}">
                <a16:creationId xmlns:a16="http://schemas.microsoft.com/office/drawing/2014/main" id="{A04D3347-3E67-B53F-B1C6-90E127F91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7DB139E9-0780-2316-82A5-531C7D6598DE}"/>
              </a:ext>
            </a:extLst>
          </p:cNvPr>
          <p:cNvSpPr txBox="1"/>
          <p:nvPr/>
        </p:nvSpPr>
        <p:spPr>
          <a:xfrm>
            <a:off x="123058" y="2195579"/>
            <a:ext cx="1114726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US" sz="2800"/>
          </a:p>
          <a:p>
            <a:pPr marL="742950" lvl="1" indent="-285750">
              <a:buFont typeface="Courier New"/>
              <a:buChar char="o"/>
            </a:pPr>
            <a:endParaRPr lang="en-US" sz="2800"/>
          </a:p>
        </p:txBody>
      </p:sp>
      <p:pic>
        <p:nvPicPr>
          <p:cNvPr id="3" name="Picture 2">
            <a:extLst>
              <a:ext uri="{FF2B5EF4-FFF2-40B4-BE49-F238E27FC236}">
                <a16:creationId xmlns:a16="http://schemas.microsoft.com/office/drawing/2014/main" id="{FBDF56E5-BC3A-66B9-4147-15550EEE9816}"/>
              </a:ext>
            </a:extLst>
          </p:cNvPr>
          <p:cNvPicPr>
            <a:picLocks noChangeAspect="1"/>
          </p:cNvPicPr>
          <p:nvPr/>
        </p:nvPicPr>
        <p:blipFill>
          <a:blip r:embed="rId4"/>
          <a:stretch>
            <a:fillRect/>
          </a:stretch>
        </p:blipFill>
        <p:spPr>
          <a:xfrm>
            <a:off x="2682967" y="1903734"/>
            <a:ext cx="6306111" cy="4543425"/>
          </a:xfrm>
          <a:prstGeom prst="rect">
            <a:avLst/>
          </a:prstGeom>
          <a:ln w="28575">
            <a:solidFill>
              <a:schemeClr val="tx1"/>
            </a:solidFill>
          </a:ln>
        </p:spPr>
      </p:pic>
      <p:sp>
        <p:nvSpPr>
          <p:cNvPr id="8" name="TextBox 7">
            <a:extLst>
              <a:ext uri="{FF2B5EF4-FFF2-40B4-BE49-F238E27FC236}">
                <a16:creationId xmlns:a16="http://schemas.microsoft.com/office/drawing/2014/main" id="{6959CFB4-095A-FAE0-0EDF-5CAEC4A8DBE1}"/>
              </a:ext>
            </a:extLst>
          </p:cNvPr>
          <p:cNvSpPr txBox="1"/>
          <p:nvPr/>
        </p:nvSpPr>
        <p:spPr>
          <a:xfrm>
            <a:off x="0" y="6624917"/>
            <a:ext cx="1206649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Except from </a:t>
            </a:r>
            <a:r>
              <a:rPr lang="en-US" sz="900">
                <a:ea typeface="+mn-lt"/>
                <a:cs typeface="+mn-lt"/>
              </a:rPr>
              <a:t>Liu A, Islam M, Stone N, et al. </a:t>
            </a:r>
            <a:r>
              <a:rPr lang="en-US" sz="900">
                <a:ea typeface="+mn-lt"/>
                <a:cs typeface="+mn-lt"/>
                <a:hlinkClick r:id="rId5"/>
              </a:rPr>
              <a:t>Microfluidic generation of transient cell volume exchange for convectively driven intracellular delivery of large macromolecules</a:t>
            </a:r>
            <a:r>
              <a:rPr lang="en-US" sz="900">
                <a:ea typeface="+mn-lt"/>
                <a:cs typeface="+mn-lt"/>
              </a:rPr>
              <a:t>. Mater Today (Kidlington). 2018 doi:10.1016/j.mattod.2018.03.002</a:t>
            </a:r>
            <a:endParaRPr lang="en-US" sz="900"/>
          </a:p>
        </p:txBody>
      </p:sp>
      <p:cxnSp>
        <p:nvCxnSpPr>
          <p:cNvPr id="9" name="Straight Arrow Connector 8">
            <a:extLst>
              <a:ext uri="{FF2B5EF4-FFF2-40B4-BE49-F238E27FC236}">
                <a16:creationId xmlns:a16="http://schemas.microsoft.com/office/drawing/2014/main" id="{353CFCDC-E72A-CA86-C297-2BEF996DC3E9}"/>
              </a:ext>
            </a:extLst>
          </p:cNvPr>
          <p:cNvCxnSpPr/>
          <p:nvPr/>
        </p:nvCxnSpPr>
        <p:spPr>
          <a:xfrm>
            <a:off x="6060141" y="5441576"/>
            <a:ext cx="1550894" cy="1"/>
          </a:xfrm>
          <a:prstGeom prst="straightConnector1">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9CC19E2-1EA0-6C92-B3EA-DC096054B65A}"/>
              </a:ext>
            </a:extLst>
          </p:cNvPr>
          <p:cNvCxnSpPr>
            <a:cxnSpLocks/>
          </p:cNvCxnSpPr>
          <p:nvPr/>
        </p:nvCxnSpPr>
        <p:spPr>
          <a:xfrm>
            <a:off x="5934635" y="2501152"/>
            <a:ext cx="905436" cy="1"/>
          </a:xfrm>
          <a:prstGeom prst="straightConnector1">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Frame 10">
            <a:extLst>
              <a:ext uri="{FF2B5EF4-FFF2-40B4-BE49-F238E27FC236}">
                <a16:creationId xmlns:a16="http://schemas.microsoft.com/office/drawing/2014/main" id="{5AE42D0B-29BA-B6FD-1D9A-5A1AB1879D78}"/>
              </a:ext>
            </a:extLst>
          </p:cNvPr>
          <p:cNvSpPr/>
          <p:nvPr/>
        </p:nvSpPr>
        <p:spPr>
          <a:xfrm>
            <a:off x="2680447" y="2734235"/>
            <a:ext cx="3074893" cy="17929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766A1914-BDFC-0C4B-0C82-86DFFEB8C822}"/>
              </a:ext>
            </a:extLst>
          </p:cNvPr>
          <p:cNvSpPr/>
          <p:nvPr/>
        </p:nvSpPr>
        <p:spPr>
          <a:xfrm>
            <a:off x="5836023" y="2196352"/>
            <a:ext cx="2501152" cy="173481"/>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99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4D7965B5-7C1B-6CF1-653C-98B5CFCE9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352A5-CD3F-228C-869B-A5C10CF658F5}"/>
              </a:ext>
            </a:extLst>
          </p:cNvPr>
          <p:cNvSpPr>
            <a:spLocks noGrp="1"/>
          </p:cNvSpPr>
          <p:nvPr>
            <p:ph type="title"/>
          </p:nvPr>
        </p:nvSpPr>
        <p:spPr/>
        <p:txBody>
          <a:bodyPr/>
          <a:lstStyle/>
          <a:p>
            <a:r>
              <a:rPr lang="en-US">
                <a:latin typeface="Aptos Display"/>
                <a:cs typeface="Helvetica"/>
              </a:rPr>
              <a:t>Writing for and about Figures</a:t>
            </a:r>
          </a:p>
        </p:txBody>
      </p:sp>
      <p:pic>
        <p:nvPicPr>
          <p:cNvPr id="4" name="Picture 3" descr="A logo of a pen and a light bulb&#10;&#10;Description automatically generated">
            <a:extLst>
              <a:ext uri="{FF2B5EF4-FFF2-40B4-BE49-F238E27FC236}">
                <a16:creationId xmlns:a16="http://schemas.microsoft.com/office/drawing/2014/main" id="{3FC888CE-D02F-6CD1-B297-8E300A5FB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6B4F3D1E-4560-E610-49C1-7179C93B9972}"/>
              </a:ext>
            </a:extLst>
          </p:cNvPr>
          <p:cNvSpPr txBox="1"/>
          <p:nvPr/>
        </p:nvSpPr>
        <p:spPr>
          <a:xfrm>
            <a:off x="123058" y="2195579"/>
            <a:ext cx="11147262"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a:t>Writing FOR figures: Figure Caption/Text w/in a figure </a:t>
            </a:r>
          </a:p>
          <a:p>
            <a:pPr marL="742950" lvl="1" indent="-285750">
              <a:buFont typeface="Courier New"/>
              <a:buChar char="o"/>
            </a:pPr>
            <a:r>
              <a:rPr lang="en-US" sz="2000"/>
              <a:t>Caption: justified/centered text</a:t>
            </a:r>
          </a:p>
          <a:p>
            <a:pPr marL="742950" lvl="1" indent="-285750">
              <a:buFont typeface="Courier New"/>
              <a:buChar char="o"/>
            </a:pPr>
            <a:r>
              <a:rPr lang="en-US" sz="2000"/>
              <a:t>Bold/italicized figure name (Ex: </a:t>
            </a:r>
            <a:r>
              <a:rPr lang="en-US" sz="2000" b="1"/>
              <a:t>Figure 1</a:t>
            </a:r>
            <a:r>
              <a:rPr lang="en-US" sz="2000"/>
              <a:t>) </a:t>
            </a:r>
          </a:p>
          <a:p>
            <a:pPr marL="742950" lvl="1" indent="-285750">
              <a:buFont typeface="Courier New"/>
              <a:buChar char="o"/>
            </a:pPr>
            <a:r>
              <a:rPr lang="en-US" sz="2000"/>
              <a:t>Horizontal text only (even for y-axis) </a:t>
            </a:r>
          </a:p>
          <a:p>
            <a:pPr marL="742950" lvl="1" indent="-285750">
              <a:buFont typeface="Courier New"/>
              <a:buChar char="o"/>
            </a:pPr>
            <a:r>
              <a:rPr lang="en-US" sz="2000"/>
              <a:t>Table units in header for each column (not repeated in every row)</a:t>
            </a:r>
          </a:p>
          <a:p>
            <a:pPr marL="285750" indent="-285750">
              <a:buFont typeface="Arial,Sans-Serif"/>
              <a:buChar char="•"/>
            </a:pPr>
            <a:r>
              <a:rPr lang="en-US" sz="2000"/>
              <a:t>Writing ABOUT figures: Main Text </a:t>
            </a:r>
          </a:p>
          <a:p>
            <a:pPr marL="742950" lvl="1" indent="-285750">
              <a:buFont typeface="Courier New"/>
              <a:buChar char="o"/>
            </a:pPr>
            <a:r>
              <a:rPr lang="en-US" sz="2000" b="1"/>
              <a:t>Directly mention the figure's name that is referenced</a:t>
            </a:r>
          </a:p>
          <a:p>
            <a:pPr marL="742950" lvl="1" indent="-285750">
              <a:buFont typeface="Courier New"/>
              <a:buChar char="o"/>
            </a:pPr>
            <a:r>
              <a:rPr lang="en-US" sz="2000"/>
              <a:t>Describe the figure in detail after the name is mentioned</a:t>
            </a:r>
          </a:p>
          <a:p>
            <a:pPr marL="742950" lvl="1" indent="-285750">
              <a:buFont typeface="Courier New"/>
              <a:buChar char="o"/>
            </a:pPr>
            <a:r>
              <a:rPr lang="en-US" sz="2000"/>
              <a:t>Avoid repeating information given in a table/caption</a:t>
            </a:r>
          </a:p>
          <a:p>
            <a:pPr marL="1200150" lvl="2" indent="-285750">
              <a:buFont typeface="Wingdings"/>
              <a:buChar char="§"/>
            </a:pPr>
            <a:r>
              <a:rPr lang="en-US" sz="2000"/>
              <a:t>Summarize result and state conclusions and interpretations </a:t>
            </a:r>
          </a:p>
          <a:p>
            <a:pPr marL="742950" lvl="1" indent="-285750">
              <a:buFont typeface="Courier New"/>
              <a:buChar char="o"/>
            </a:pPr>
            <a:endParaRPr lang="en-US" b="1"/>
          </a:p>
          <a:p>
            <a:pPr marL="742950" lvl="1" indent="-285750">
              <a:buFont typeface="Courier New"/>
              <a:buChar char="o"/>
            </a:pPr>
            <a:endParaRPr lang="en-US" sz="2800"/>
          </a:p>
        </p:txBody>
      </p:sp>
      <p:pic>
        <p:nvPicPr>
          <p:cNvPr id="3" name="Picture 2">
            <a:extLst>
              <a:ext uri="{FF2B5EF4-FFF2-40B4-BE49-F238E27FC236}">
                <a16:creationId xmlns:a16="http://schemas.microsoft.com/office/drawing/2014/main" id="{9BDDD043-04E8-8DC6-779E-1DE1B3D647C1}"/>
              </a:ext>
            </a:extLst>
          </p:cNvPr>
          <p:cNvPicPr>
            <a:picLocks noChangeAspect="1"/>
          </p:cNvPicPr>
          <p:nvPr/>
        </p:nvPicPr>
        <p:blipFill>
          <a:blip r:embed="rId4"/>
          <a:stretch>
            <a:fillRect/>
          </a:stretch>
        </p:blipFill>
        <p:spPr>
          <a:xfrm>
            <a:off x="8196032" y="2192988"/>
            <a:ext cx="3649453" cy="1278531"/>
          </a:xfrm>
          <a:prstGeom prst="rect">
            <a:avLst/>
          </a:prstGeom>
          <a:ln w="28575">
            <a:solidFill>
              <a:schemeClr val="tx1"/>
            </a:solidFill>
          </a:ln>
        </p:spPr>
      </p:pic>
      <p:sp>
        <p:nvSpPr>
          <p:cNvPr id="5" name="TextBox 4">
            <a:extLst>
              <a:ext uri="{FF2B5EF4-FFF2-40B4-BE49-F238E27FC236}">
                <a16:creationId xmlns:a16="http://schemas.microsoft.com/office/drawing/2014/main" id="{5AAB8C15-F9CB-2C41-7100-5CCD7AC14A17}"/>
              </a:ext>
            </a:extLst>
          </p:cNvPr>
          <p:cNvSpPr txBox="1"/>
          <p:nvPr/>
        </p:nvSpPr>
        <p:spPr>
          <a:xfrm>
            <a:off x="0" y="6472517"/>
            <a:ext cx="744967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Table from </a:t>
            </a:r>
            <a:r>
              <a:rPr lang="en-US" sz="900">
                <a:ea typeface="+mn-lt"/>
                <a:cs typeface="+mn-lt"/>
              </a:rPr>
              <a:t>Schwen LO. Ten simple rules for typographically appealing scientific texts. </a:t>
            </a:r>
            <a:r>
              <a:rPr lang="en-US" sz="900" err="1">
                <a:ea typeface="+mn-lt"/>
                <a:cs typeface="+mn-lt"/>
              </a:rPr>
              <a:t>PLoS</a:t>
            </a:r>
            <a:r>
              <a:rPr lang="en-US" sz="900">
                <a:ea typeface="+mn-lt"/>
                <a:cs typeface="+mn-lt"/>
              </a:rPr>
              <a:t> </a:t>
            </a:r>
            <a:r>
              <a:rPr lang="en-US" sz="900" err="1">
                <a:ea typeface="+mn-lt"/>
                <a:cs typeface="+mn-lt"/>
              </a:rPr>
              <a:t>Comput</a:t>
            </a:r>
            <a:r>
              <a:rPr lang="en-US" sz="900">
                <a:ea typeface="+mn-lt"/>
                <a:cs typeface="+mn-lt"/>
              </a:rPr>
              <a:t> Biol. 2020 doi:10.1371/journal.pcbi.1008458</a:t>
            </a:r>
            <a:endParaRPr lang="en-US" sz="900"/>
          </a:p>
        </p:txBody>
      </p:sp>
      <p:pic>
        <p:nvPicPr>
          <p:cNvPr id="7" name="Picture 6">
            <a:extLst>
              <a:ext uri="{FF2B5EF4-FFF2-40B4-BE49-F238E27FC236}">
                <a16:creationId xmlns:a16="http://schemas.microsoft.com/office/drawing/2014/main" id="{DA7F7C2C-E76E-EF83-02CD-03898B9B4608}"/>
              </a:ext>
            </a:extLst>
          </p:cNvPr>
          <p:cNvPicPr>
            <a:picLocks noChangeAspect="1"/>
          </p:cNvPicPr>
          <p:nvPr/>
        </p:nvPicPr>
        <p:blipFill>
          <a:blip r:embed="rId5"/>
          <a:stretch>
            <a:fillRect/>
          </a:stretch>
        </p:blipFill>
        <p:spPr>
          <a:xfrm>
            <a:off x="7019366" y="5391150"/>
            <a:ext cx="4823011" cy="970429"/>
          </a:xfrm>
          <a:prstGeom prst="rect">
            <a:avLst/>
          </a:prstGeom>
          <a:ln w="28575">
            <a:solidFill>
              <a:schemeClr val="tx1"/>
            </a:solidFill>
          </a:ln>
        </p:spPr>
      </p:pic>
      <p:sp>
        <p:nvSpPr>
          <p:cNvPr id="9" name="TextBox 8">
            <a:extLst>
              <a:ext uri="{FF2B5EF4-FFF2-40B4-BE49-F238E27FC236}">
                <a16:creationId xmlns:a16="http://schemas.microsoft.com/office/drawing/2014/main" id="{687C97E1-72AD-FE9F-D2E2-D42C84B219AD}"/>
              </a:ext>
            </a:extLst>
          </p:cNvPr>
          <p:cNvSpPr txBox="1"/>
          <p:nvPr/>
        </p:nvSpPr>
        <p:spPr>
          <a:xfrm>
            <a:off x="0" y="6624917"/>
            <a:ext cx="1206649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Except from </a:t>
            </a:r>
            <a:r>
              <a:rPr lang="en-US" sz="900">
                <a:ea typeface="+mn-lt"/>
                <a:cs typeface="+mn-lt"/>
              </a:rPr>
              <a:t>Liu A, Islam M, Stone N, et al. Microfluidic generation of transient cell volume exchange for convectively driven intracellular delivery of large macromolecules. Mater Today (Kidlington). 2018 doi:10.1016/j.mattod.2018.03.002</a:t>
            </a:r>
            <a:endParaRPr lang="en-US" sz="900"/>
          </a:p>
        </p:txBody>
      </p:sp>
    </p:spTree>
    <p:extLst>
      <p:ext uri="{BB962C8B-B14F-4D97-AF65-F5344CB8AC3E}">
        <p14:creationId xmlns:p14="http://schemas.microsoft.com/office/powerpoint/2010/main" val="2257444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8521EFEE-5531-1B46-F236-C5B562CC0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87064F-6C3F-F31F-882E-FCC7B57DF8DE}"/>
              </a:ext>
            </a:extLst>
          </p:cNvPr>
          <p:cNvSpPr>
            <a:spLocks noGrp="1"/>
          </p:cNvSpPr>
          <p:nvPr>
            <p:ph type="title"/>
          </p:nvPr>
        </p:nvSpPr>
        <p:spPr/>
        <p:txBody>
          <a:bodyPr/>
          <a:lstStyle/>
          <a:p>
            <a:r>
              <a:rPr lang="en-US">
                <a:latin typeface="Aptos Display"/>
                <a:cs typeface="Helvetica"/>
              </a:rPr>
              <a:t>Active vs Passive Voice</a:t>
            </a:r>
          </a:p>
        </p:txBody>
      </p:sp>
      <p:pic>
        <p:nvPicPr>
          <p:cNvPr id="4" name="Picture 3" descr="A logo of a pen and a light bulb&#10;&#10;Description automatically generated">
            <a:extLst>
              <a:ext uri="{FF2B5EF4-FFF2-40B4-BE49-F238E27FC236}">
                <a16:creationId xmlns:a16="http://schemas.microsoft.com/office/drawing/2014/main" id="{31217B77-6850-6726-9D19-79971EF02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FC785C5A-5D0B-5A7E-27B1-7B3E168857BE}"/>
              </a:ext>
            </a:extLst>
          </p:cNvPr>
          <p:cNvSpPr txBox="1"/>
          <p:nvPr/>
        </p:nvSpPr>
        <p:spPr>
          <a:xfrm>
            <a:off x="123058" y="2195579"/>
            <a:ext cx="1114726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Active: Subject is performing an action on the direct object (DO) </a:t>
            </a:r>
            <a:endParaRPr lang="en-US"/>
          </a:p>
          <a:p>
            <a:pPr marL="742950" lvl="1" indent="-285750">
              <a:buFont typeface="Courier New"/>
              <a:buChar char="o"/>
            </a:pPr>
            <a:r>
              <a:rPr lang="en-US" sz="2800"/>
              <a:t>Emphasis on the subject</a:t>
            </a:r>
          </a:p>
          <a:p>
            <a:pPr marL="742950" lvl="1" indent="-285750">
              <a:buFont typeface="Courier New"/>
              <a:buChar char="o"/>
            </a:pPr>
            <a:r>
              <a:rPr lang="en-US" sz="2800"/>
              <a:t>Ex: The researcher loaded the samples into the machine. </a:t>
            </a:r>
          </a:p>
          <a:p>
            <a:pPr marL="285750" indent="-285750">
              <a:buFont typeface="Arial,Sans-Serif"/>
              <a:buChar char="•"/>
            </a:pPr>
            <a:r>
              <a:rPr lang="en-US" sz="2800"/>
              <a:t>Passive: Restructure where the DO is the focus</a:t>
            </a:r>
          </a:p>
          <a:p>
            <a:pPr marL="742950" lvl="1" indent="-285750">
              <a:buFont typeface="Courier New"/>
              <a:buChar char="o"/>
            </a:pPr>
            <a:r>
              <a:rPr lang="en-US" sz="2800"/>
              <a:t>Subject comes after the primary verb or is understood</a:t>
            </a:r>
          </a:p>
          <a:p>
            <a:pPr marL="742950" lvl="1" indent="-285750">
              <a:buFont typeface="Courier New"/>
              <a:buChar char="o"/>
            </a:pPr>
            <a:r>
              <a:rPr lang="en-US" sz="2800"/>
              <a:t>Ex: The samples were loaded into the machine (by the researcher).</a:t>
            </a:r>
          </a:p>
          <a:p>
            <a:pPr marL="285750" indent="-285750">
              <a:buFont typeface="Arial,Sans-Serif"/>
              <a:buChar char="•"/>
            </a:pPr>
            <a:r>
              <a:rPr lang="en-US" sz="2800"/>
              <a:t>How to choose?</a:t>
            </a:r>
          </a:p>
          <a:p>
            <a:pPr marL="742950" lvl="1" indent="-285750">
              <a:buFont typeface="Courier New"/>
              <a:buChar char="o"/>
            </a:pPr>
            <a:r>
              <a:rPr lang="en-US" sz="2800"/>
              <a:t>Determine which is more important: Subject or DO? </a:t>
            </a:r>
          </a:p>
          <a:p>
            <a:pPr marL="742950" lvl="1" indent="-285750">
              <a:buFont typeface="Courier New"/>
              <a:buChar char="o"/>
            </a:pPr>
            <a:r>
              <a:rPr lang="en-US" sz="2800"/>
              <a:t>If the question, "Who?" is important: active voice </a:t>
            </a:r>
          </a:p>
          <a:p>
            <a:pPr marL="742950" lvl="1" indent="-285750">
              <a:buFont typeface="Courier New"/>
              <a:buChar char="o"/>
            </a:pPr>
            <a:r>
              <a:rPr lang="en-US" sz="2800"/>
              <a:t>Following sentences focus on DO: passive voice</a:t>
            </a:r>
          </a:p>
          <a:p>
            <a:pPr marL="742950" lvl="1" indent="-285750">
              <a:buFont typeface="Courier New"/>
              <a:buChar char="o"/>
            </a:pPr>
            <a:endParaRPr lang="en-US" sz="2800"/>
          </a:p>
        </p:txBody>
      </p:sp>
    </p:spTree>
    <p:extLst>
      <p:ext uri="{BB962C8B-B14F-4D97-AF65-F5344CB8AC3E}">
        <p14:creationId xmlns:p14="http://schemas.microsoft.com/office/powerpoint/2010/main" val="2364355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876468A2-CC89-31F2-2E6A-3F3E0991D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694989-5CAF-3831-2F78-9A510F9B04D7}"/>
              </a:ext>
            </a:extLst>
          </p:cNvPr>
          <p:cNvSpPr>
            <a:spLocks noGrp="1"/>
          </p:cNvSpPr>
          <p:nvPr>
            <p:ph type="title"/>
          </p:nvPr>
        </p:nvSpPr>
        <p:spPr/>
        <p:txBody>
          <a:bodyPr/>
          <a:lstStyle/>
          <a:p>
            <a:r>
              <a:rPr lang="en-US">
                <a:latin typeface="Aptos Display"/>
                <a:cs typeface="Helvetica"/>
              </a:rPr>
              <a:t>Active vs Passive Voice (cont.)</a:t>
            </a:r>
          </a:p>
        </p:txBody>
      </p:sp>
      <p:pic>
        <p:nvPicPr>
          <p:cNvPr id="4" name="Picture 3" descr="A logo of a pen and a light bulb&#10;&#10;Description automatically generated">
            <a:extLst>
              <a:ext uri="{FF2B5EF4-FFF2-40B4-BE49-F238E27FC236}">
                <a16:creationId xmlns:a16="http://schemas.microsoft.com/office/drawing/2014/main" id="{D85D2F56-B9D4-B0E8-86E1-1BCB4F162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7D6C7F99-5565-3633-08E5-4A5F85A1234A}"/>
              </a:ext>
            </a:extLst>
          </p:cNvPr>
          <p:cNvSpPr txBox="1"/>
          <p:nvPr/>
        </p:nvSpPr>
        <p:spPr>
          <a:xfrm>
            <a:off x="123058" y="2195579"/>
            <a:ext cx="1114726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Passive Voice: Seen as more objective by making agents irrelevant </a:t>
            </a:r>
          </a:p>
          <a:p>
            <a:pPr marL="742950" lvl="1" indent="-285750">
              <a:buFont typeface="Courier New"/>
              <a:buChar char="o"/>
            </a:pPr>
            <a:r>
              <a:rPr lang="en-US" sz="2800"/>
              <a:t>Disadvantages</a:t>
            </a:r>
          </a:p>
          <a:p>
            <a:pPr marL="1200150" lvl="2" indent="-285750">
              <a:buFont typeface="Wingdings"/>
              <a:buChar char="§"/>
            </a:pPr>
            <a:r>
              <a:rPr lang="en-US" sz="2800"/>
              <a:t>Less interesting </a:t>
            </a:r>
          </a:p>
          <a:p>
            <a:pPr marL="1200150" lvl="2" indent="-285750">
              <a:buFont typeface="Wingdings"/>
              <a:buChar char="§"/>
            </a:pPr>
            <a:r>
              <a:rPr lang="en-US" sz="2800"/>
              <a:t>Can complicate sentence structure</a:t>
            </a:r>
          </a:p>
          <a:p>
            <a:pPr marL="1200150" lvl="2" indent="-285750">
              <a:buFont typeface="Wingdings"/>
              <a:buChar char="§"/>
            </a:pPr>
            <a:r>
              <a:rPr lang="en-US" sz="2800"/>
              <a:t>Readers may want the agent explicitly mentioned in text</a:t>
            </a:r>
          </a:p>
          <a:p>
            <a:pPr marL="285750" indent="-285750">
              <a:buFont typeface="Arial,Sans-Serif"/>
              <a:buChar char="•"/>
            </a:pPr>
            <a:r>
              <a:rPr lang="en-US" sz="2800"/>
              <a:t>Overall Conclusion</a:t>
            </a:r>
          </a:p>
          <a:p>
            <a:pPr marL="742950" lvl="1" indent="-285750">
              <a:buFont typeface="Courier New"/>
              <a:buChar char="o"/>
            </a:pPr>
            <a:r>
              <a:rPr lang="en-US" sz="2800"/>
              <a:t>Passive voice is best used when the agent has been made clear to the reader in a previous sentence.</a:t>
            </a:r>
          </a:p>
          <a:p>
            <a:pPr marL="742950" lvl="1" indent="-285750">
              <a:buFont typeface="Courier New"/>
              <a:buChar char="o"/>
            </a:pPr>
            <a:r>
              <a:rPr lang="en-US" sz="2800"/>
              <a:t>Otherwise, active voice is preferable </a:t>
            </a:r>
          </a:p>
          <a:p>
            <a:pPr marL="742950" lvl="1" indent="-285750">
              <a:buFont typeface="Courier New"/>
              <a:buChar char="o"/>
            </a:pPr>
            <a:endParaRPr lang="en-US" sz="2800"/>
          </a:p>
        </p:txBody>
      </p:sp>
    </p:spTree>
    <p:extLst>
      <p:ext uri="{BB962C8B-B14F-4D97-AF65-F5344CB8AC3E}">
        <p14:creationId xmlns:p14="http://schemas.microsoft.com/office/powerpoint/2010/main" val="746269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a:extLst>
            <a:ext uri="{FF2B5EF4-FFF2-40B4-BE49-F238E27FC236}">
              <a16:creationId xmlns:a16="http://schemas.microsoft.com/office/drawing/2014/main" id="{64DB84AC-C39E-526E-D88D-5718D2D3A7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F94C9F-101E-7598-20F2-9694C4F17FA3}"/>
              </a:ext>
            </a:extLst>
          </p:cNvPr>
          <p:cNvSpPr/>
          <p:nvPr/>
        </p:nvSpPr>
        <p:spPr>
          <a:xfrm>
            <a:off x="2335695" y="985836"/>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0" i="0" u="none" strike="noStrike">
                <a:solidFill>
                  <a:schemeClr val="tx1"/>
                </a:solidFill>
                <a:effectLst/>
                <a:latin typeface="PT Serif" panose="020A0603040505020204" pitchFamily="18" charset="77"/>
              </a:rPr>
              <a:t>Making scientific Figures</a:t>
            </a:r>
          </a:p>
        </p:txBody>
      </p:sp>
      <p:sp>
        <p:nvSpPr>
          <p:cNvPr id="2" name="TextBox 1">
            <a:extLst>
              <a:ext uri="{FF2B5EF4-FFF2-40B4-BE49-F238E27FC236}">
                <a16:creationId xmlns:a16="http://schemas.microsoft.com/office/drawing/2014/main" id="{CFC4588A-D35A-0354-6FCD-DB29F85978B5}"/>
              </a:ext>
            </a:extLst>
          </p:cNvPr>
          <p:cNvSpPr txBox="1"/>
          <p:nvPr/>
        </p:nvSpPr>
        <p:spPr>
          <a:xfrm>
            <a:off x="5080337" y="6358292"/>
            <a:ext cx="2031325" cy="369332"/>
          </a:xfrm>
          <a:prstGeom prst="rect">
            <a:avLst/>
          </a:prstGeom>
          <a:noFill/>
        </p:spPr>
        <p:txBody>
          <a:bodyPr wrap="none" rtlCol="0">
            <a:spAutoFit/>
          </a:bodyPr>
          <a:lstStyle/>
          <a:p>
            <a:r>
              <a:rPr lang="en-US" sz="1800" b="0" i="0" u="none" strike="noStrike" err="1">
                <a:solidFill>
                  <a:srgbClr val="000000"/>
                </a:solidFill>
                <a:effectLst/>
                <a:latin typeface="Calibri" panose="020F0502020204030204" pitchFamily="34" charset="0"/>
              </a:rPr>
              <a:t>Mehdia</a:t>
            </a:r>
            <a:r>
              <a:rPr lang="en-US" sz="1800" b="0" i="0" u="none" strike="noStrike">
                <a:solidFill>
                  <a:srgbClr val="000000"/>
                </a:solidFill>
                <a:effectLst/>
                <a:latin typeface="Calibri" panose="020F0502020204030204" pitchFamily="34" charset="0"/>
              </a:rPr>
              <a:t> N. Rajab Ali</a:t>
            </a:r>
            <a:endParaRPr lang="en-US"/>
          </a:p>
        </p:txBody>
      </p:sp>
      <p:pic>
        <p:nvPicPr>
          <p:cNvPr id="3" name="Picture 4" descr="A person smiling at the camera&#10;&#10;Description automatically generated">
            <a:extLst>
              <a:ext uri="{FF2B5EF4-FFF2-40B4-BE49-F238E27FC236}">
                <a16:creationId xmlns:a16="http://schemas.microsoft.com/office/drawing/2014/main" id="{86A577AE-B384-15DB-98A2-2E7BA7C07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38" y="4326968"/>
            <a:ext cx="2031324" cy="203132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08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EBA62D76-3F22-F976-4D1E-87C3C430EEFE}"/>
              </a:ext>
            </a:extLst>
          </p:cNvPr>
          <p:cNvSpPr txBox="1"/>
          <p:nvPr/>
        </p:nvSpPr>
        <p:spPr>
          <a:xfrm>
            <a:off x="509501" y="1899049"/>
            <a:ext cx="11147262"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400"/>
              <a:t>Be consistent in your word choice </a:t>
            </a:r>
          </a:p>
          <a:p>
            <a:pPr marL="742950" lvl="1" indent="-285750">
              <a:buFont typeface="Courier New"/>
              <a:buChar char="o"/>
            </a:pPr>
            <a:r>
              <a:rPr lang="en-US" sz="2400"/>
              <a:t>Some words have synonyms w/in a field. Choose one and stick with it!</a:t>
            </a:r>
          </a:p>
          <a:p>
            <a:pPr marL="1200150" lvl="2" indent="-285750">
              <a:buFont typeface="Wingdings"/>
              <a:buChar char="§"/>
            </a:pPr>
            <a:r>
              <a:rPr lang="en-US" sz="2400"/>
              <a:t>Ex: Reaction vs Recoil Forces</a:t>
            </a:r>
          </a:p>
          <a:p>
            <a:pPr marL="1200150" lvl="2" indent="-285750">
              <a:buFont typeface="Wingdings"/>
              <a:buChar char="§"/>
            </a:pPr>
            <a:r>
              <a:rPr lang="en-US" sz="2400"/>
              <a:t>Different words = Different reader interpretations</a:t>
            </a:r>
          </a:p>
          <a:p>
            <a:pPr marL="1657350" lvl="3" indent="-285750">
              <a:buFont typeface="Arial"/>
              <a:buChar char="•"/>
            </a:pPr>
            <a:r>
              <a:rPr lang="en-US" sz="2400"/>
              <a:t>Reader may assume something else is happening</a:t>
            </a:r>
          </a:p>
          <a:p>
            <a:pPr marL="285750" indent="-285750">
              <a:buFont typeface="Arial"/>
              <a:buChar char="•"/>
            </a:pPr>
            <a:r>
              <a:rPr lang="en-US" sz="2400"/>
              <a:t>Be confident!</a:t>
            </a:r>
          </a:p>
          <a:p>
            <a:pPr marL="742950" lvl="1" indent="-285750">
              <a:buFont typeface="Courier New"/>
              <a:buChar char="o"/>
            </a:pPr>
            <a:r>
              <a:rPr lang="en-US" sz="2400"/>
              <a:t>Be direct in what you'd like to say</a:t>
            </a:r>
          </a:p>
          <a:p>
            <a:pPr marL="742950" lvl="1" indent="-285750">
              <a:buFont typeface="Courier New"/>
              <a:buChar char="o"/>
            </a:pPr>
            <a:r>
              <a:rPr lang="en-US" sz="2400"/>
              <a:t>Using discretionary language is reserved for the Discussion section</a:t>
            </a:r>
          </a:p>
          <a:p>
            <a:pPr marL="1200150" lvl="2" indent="-285750">
              <a:buFont typeface="Wingdings"/>
              <a:buChar char="§"/>
            </a:pPr>
            <a:r>
              <a:rPr lang="en-US" sz="2400"/>
              <a:t>Ex: "May", "Perhaps", "Probably</a:t>
            </a:r>
          </a:p>
          <a:p>
            <a:pPr marL="285750" indent="-285750">
              <a:buFont typeface="Arial"/>
              <a:buChar char="•"/>
            </a:pPr>
            <a:r>
              <a:rPr lang="en-US" sz="2400"/>
              <a:t>Don't antagonize readers</a:t>
            </a:r>
          </a:p>
          <a:p>
            <a:pPr marL="742950" lvl="1" indent="-285750">
              <a:buFont typeface="Courier New"/>
              <a:buChar char="o"/>
            </a:pPr>
            <a:r>
              <a:rPr lang="en-US" sz="2400"/>
              <a:t>Avoid demeaning words: "clearly", "obviously"</a:t>
            </a:r>
          </a:p>
          <a:p>
            <a:pPr marL="285750" indent="-285750">
              <a:buFont typeface="Arial"/>
              <a:buChar char="•"/>
            </a:pPr>
            <a:endParaRPr lang="en-US" sz="2400"/>
          </a:p>
          <a:p>
            <a:pPr marL="285750" indent="-285750">
              <a:buFont typeface="Arial"/>
              <a:buChar char="•"/>
            </a:pPr>
            <a:endParaRPr lang="en-US" sz="1600"/>
          </a:p>
        </p:txBody>
      </p:sp>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General Scientific Writing Advice </a:t>
            </a:r>
          </a:p>
        </p:txBody>
      </p:sp>
    </p:spTree>
    <p:extLst>
      <p:ext uri="{BB962C8B-B14F-4D97-AF65-F5344CB8AC3E}">
        <p14:creationId xmlns:p14="http://schemas.microsoft.com/office/powerpoint/2010/main" val="1240539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FAC67BC5-187A-00D1-258A-94A57F4E8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AF558-6011-B4D7-DD75-4C8A599F423E}"/>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Tools &amp; Resources </a:t>
            </a:r>
          </a:p>
          <a:p>
            <a:endParaRPr lang="en-US" b="1">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500A9029-DB5F-AD2E-9F2F-D48AB0532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8D459DF7-DB59-3694-B983-49800B5E38D3}"/>
              </a:ext>
            </a:extLst>
          </p:cNvPr>
          <p:cNvSpPr txBox="1"/>
          <p:nvPr/>
        </p:nvSpPr>
        <p:spPr>
          <a:xfrm>
            <a:off x="567891" y="2098307"/>
            <a:ext cx="10193153" cy="1015663"/>
          </a:xfrm>
          <a:prstGeom prst="rect">
            <a:avLst/>
          </a:prstGeom>
          <a:noFill/>
        </p:spPr>
        <p:txBody>
          <a:bodyPr wrap="square" lIns="91440" tIns="45720" rIns="91440" bIns="45720" rtlCol="0" anchor="t">
            <a:spAutoFit/>
          </a:bodyPr>
          <a:lstStyle/>
          <a:p>
            <a:endParaRPr lang="en-US" sz="2000" b="1" i="0">
              <a:solidFill>
                <a:srgbClr val="46B1E1"/>
              </a:solidFill>
              <a:effectLst/>
              <a:latin typeface="Aptos" panose="020B0004020202020204"/>
            </a:endParaRPr>
          </a:p>
          <a:p>
            <a:r>
              <a:rPr lang="en-US" sz="2000" i="0">
                <a:effectLst/>
                <a:latin typeface="Harding"/>
              </a:rPr>
              <a:t> </a:t>
            </a:r>
          </a:p>
          <a:p>
            <a:endParaRPr lang="en-US" sz="2000"/>
          </a:p>
        </p:txBody>
      </p:sp>
      <p:sp>
        <p:nvSpPr>
          <p:cNvPr id="8" name="TextBox 7">
            <a:extLst>
              <a:ext uri="{FF2B5EF4-FFF2-40B4-BE49-F238E27FC236}">
                <a16:creationId xmlns:a16="http://schemas.microsoft.com/office/drawing/2014/main" id="{FA33D0DC-2365-B226-AB48-35BB0BA89DA7}"/>
              </a:ext>
            </a:extLst>
          </p:cNvPr>
          <p:cNvSpPr txBox="1"/>
          <p:nvPr/>
        </p:nvSpPr>
        <p:spPr>
          <a:xfrm>
            <a:off x="509501" y="1899049"/>
            <a:ext cx="11147262"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400"/>
              <a:t>Always check relevant journal/government websites for guides </a:t>
            </a:r>
          </a:p>
          <a:p>
            <a:pPr marL="742950" lvl="1" indent="-285750">
              <a:buFont typeface="Courier New"/>
              <a:buChar char="o"/>
            </a:pPr>
            <a:r>
              <a:rPr lang="en-US" sz="2400"/>
              <a:t>Nature</a:t>
            </a:r>
          </a:p>
          <a:p>
            <a:pPr marL="1200150" lvl="2" indent="-285750">
              <a:buFont typeface="Wingdings"/>
              <a:buChar char="§"/>
            </a:pPr>
            <a:r>
              <a:rPr lang="en-US" sz="2400">
                <a:ea typeface="+mn-lt"/>
                <a:cs typeface="+mn-lt"/>
                <a:hlinkClick r:id="rId4"/>
              </a:rPr>
              <a:t>Formatting guide | Nature</a:t>
            </a:r>
            <a:endParaRPr lang="en-US" sz="2400"/>
          </a:p>
          <a:p>
            <a:pPr marL="1200150" lvl="2" indent="-285750">
              <a:buFont typeface="Wingdings"/>
              <a:buChar char="§"/>
            </a:pPr>
            <a:r>
              <a:rPr lang="en-US" sz="2400">
                <a:ea typeface="+mn-lt"/>
                <a:cs typeface="+mn-lt"/>
                <a:hlinkClick r:id="rId5"/>
              </a:rPr>
              <a:t>Effective Writing | Learn Science at Scitable</a:t>
            </a:r>
            <a:endParaRPr lang="en-US" sz="2400"/>
          </a:p>
          <a:p>
            <a:pPr marL="742950" lvl="1" indent="-285750">
              <a:buFont typeface="Courier New"/>
              <a:buChar char="o"/>
            </a:pPr>
            <a:r>
              <a:rPr lang="en-US" sz="2400"/>
              <a:t>NIH</a:t>
            </a:r>
          </a:p>
          <a:p>
            <a:pPr marL="1200150" lvl="2" indent="-285750">
              <a:buFont typeface="Wingdings"/>
              <a:buChar char="§"/>
            </a:pPr>
            <a:r>
              <a:rPr lang="en-US" sz="2400">
                <a:ea typeface="+mn-lt"/>
                <a:cs typeface="+mn-lt"/>
                <a:hlinkClick r:id="rId6"/>
              </a:rPr>
              <a:t>Sample Applications and Documents | Grants &amp; Funding</a:t>
            </a:r>
            <a:endParaRPr lang="en-US" sz="2400"/>
          </a:p>
          <a:p>
            <a:pPr marL="285750" indent="-285750">
              <a:buFont typeface="Arial"/>
              <a:buChar char="•"/>
            </a:pPr>
            <a:r>
              <a:rPr lang="en-US" sz="2400"/>
              <a:t>Example Research Proposal by the APA</a:t>
            </a:r>
          </a:p>
          <a:p>
            <a:pPr marL="742950" lvl="1" indent="-285750">
              <a:buFont typeface="Courier New"/>
              <a:buChar char="o"/>
            </a:pPr>
            <a:r>
              <a:rPr lang="en-US" sz="2400">
                <a:ea typeface="+mn-lt"/>
                <a:cs typeface="+mn-lt"/>
                <a:hlinkClick r:id="rId7"/>
              </a:rPr>
              <a:t>Research Proposal Format Example</a:t>
            </a:r>
            <a:endParaRPr lang="en-US" sz="2400"/>
          </a:p>
          <a:p>
            <a:pPr marL="285750" indent="-285750">
              <a:buFont typeface="Arial"/>
              <a:buChar char="•"/>
            </a:pPr>
            <a:r>
              <a:rPr lang="en-US" sz="2400"/>
              <a:t>Purdue OWL has good advice for writing in general</a:t>
            </a:r>
            <a:endParaRPr lang="en-US"/>
          </a:p>
          <a:p>
            <a:pPr marL="742950" lvl="1" indent="-285750">
              <a:buFont typeface="Courier New"/>
              <a:buChar char="o"/>
            </a:pPr>
            <a:r>
              <a:rPr lang="en-US" sz="2400">
                <a:ea typeface="+mn-lt"/>
                <a:cs typeface="+mn-lt"/>
                <a:hlinkClick r:id="rId8"/>
              </a:rPr>
              <a:t>Purdue OWL® - Purdue OWL® - Purdue University</a:t>
            </a:r>
            <a:endParaRPr lang="en-US" sz="2400"/>
          </a:p>
          <a:p>
            <a:pPr marL="742950" lvl="1" indent="-285750">
              <a:buFont typeface="Courier New"/>
              <a:buChar char="o"/>
            </a:pPr>
            <a:endParaRPr lang="en-US" sz="2400"/>
          </a:p>
          <a:p>
            <a:pPr marL="1200150" lvl="2" indent="-285750">
              <a:buFont typeface="Wingdings"/>
              <a:buChar char="§"/>
            </a:pPr>
            <a:endParaRPr lang="en-US" sz="2400"/>
          </a:p>
          <a:p>
            <a:pPr marL="285750" indent="-285750">
              <a:buFont typeface="Arial"/>
              <a:buChar char="•"/>
            </a:pPr>
            <a:endParaRPr lang="en-US" sz="1600"/>
          </a:p>
        </p:txBody>
      </p:sp>
    </p:spTree>
    <p:extLst>
      <p:ext uri="{BB962C8B-B14F-4D97-AF65-F5344CB8AC3E}">
        <p14:creationId xmlns:p14="http://schemas.microsoft.com/office/powerpoint/2010/main" val="107622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8EF38F-44CF-CD3D-7956-EF6A46CB3408}"/>
              </a:ext>
            </a:extLst>
          </p:cNvPr>
          <p:cNvSpPr/>
          <p:nvPr/>
        </p:nvSpPr>
        <p:spPr>
          <a:xfrm>
            <a:off x="579783" y="594692"/>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0">
                <a:solidFill>
                  <a:schemeClr val="tx1"/>
                </a:solidFill>
                <a:latin typeface="PT Serif"/>
              </a:rPr>
              <a:t>Questions?</a:t>
            </a:r>
            <a:endParaRPr lang="en-US" sz="6000" b="0" i="0" u="none" strike="noStrike">
              <a:solidFill>
                <a:schemeClr val="tx1"/>
              </a:solidFill>
              <a:effectLst/>
              <a:latin typeface="PT Serif" panose="020A0603040505020204" pitchFamily="18" charset="77"/>
            </a:endParaRPr>
          </a:p>
        </p:txBody>
      </p:sp>
      <p:sp>
        <p:nvSpPr>
          <p:cNvPr id="5" name="TextBox 4">
            <a:extLst>
              <a:ext uri="{FF2B5EF4-FFF2-40B4-BE49-F238E27FC236}">
                <a16:creationId xmlns:a16="http://schemas.microsoft.com/office/drawing/2014/main" id="{8C45B515-5AAB-CA75-36BE-31D47E3B02D9}"/>
              </a:ext>
            </a:extLst>
          </p:cNvPr>
          <p:cNvSpPr txBox="1"/>
          <p:nvPr/>
        </p:nvSpPr>
        <p:spPr>
          <a:xfrm>
            <a:off x="8582722" y="6309692"/>
            <a:ext cx="2706190" cy="369332"/>
          </a:xfrm>
          <a:prstGeom prst="rect">
            <a:avLst/>
          </a:prstGeom>
          <a:noFill/>
        </p:spPr>
        <p:txBody>
          <a:bodyPr wrap="none" rtlCol="0">
            <a:spAutoFit/>
          </a:bodyPr>
          <a:lstStyle/>
          <a:p>
            <a:r>
              <a:rPr lang="en-US" b="1">
                <a:latin typeface="PT Serif" panose="020A0603040505020204" pitchFamily="18" charset="77"/>
              </a:rPr>
              <a:t>Research Insights Club</a:t>
            </a:r>
          </a:p>
        </p:txBody>
      </p:sp>
      <p:pic>
        <p:nvPicPr>
          <p:cNvPr id="1026" name="Picture 2">
            <a:extLst>
              <a:ext uri="{FF2B5EF4-FFF2-40B4-BE49-F238E27FC236}">
                <a16:creationId xmlns:a16="http://schemas.microsoft.com/office/drawing/2014/main" id="{DB847E22-258B-A92D-EA0C-430602170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734" y="178976"/>
            <a:ext cx="2773017" cy="2773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FC9708-C447-6AB6-049A-EDAEE42A47AC}"/>
              </a:ext>
            </a:extLst>
          </p:cNvPr>
          <p:cNvSpPr txBox="1"/>
          <p:nvPr/>
        </p:nvSpPr>
        <p:spPr>
          <a:xfrm>
            <a:off x="8611836" y="2856958"/>
            <a:ext cx="3227743" cy="461665"/>
          </a:xfrm>
          <a:prstGeom prst="rect">
            <a:avLst/>
          </a:prstGeom>
          <a:noFill/>
        </p:spPr>
        <p:txBody>
          <a:bodyPr wrap="none" rtlCol="0">
            <a:spAutoFit/>
          </a:bodyPr>
          <a:lstStyle/>
          <a:p>
            <a:r>
              <a:rPr lang="en-US" sz="2400"/>
              <a:t>Scan to log attendance</a:t>
            </a:r>
          </a:p>
        </p:txBody>
      </p:sp>
      <p:pic>
        <p:nvPicPr>
          <p:cNvPr id="10" name="Picture 9" descr="A logo for a research&#10;&#10;Description automatically generated">
            <a:extLst>
              <a:ext uri="{FF2B5EF4-FFF2-40B4-BE49-F238E27FC236}">
                <a16:creationId xmlns:a16="http://schemas.microsoft.com/office/drawing/2014/main" id="{619C6F4C-408C-6DCA-4802-3BDDD8A60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771" b="92740" l="9981" r="89826">
                        <a14:foregroundMark x1="46705" y1="22699" x2="46705" y2="22699"/>
                        <a14:foregroundMark x1="46705" y1="30879" x2="46705" y2="30879"/>
                        <a14:foregroundMark x1="48740" y1="9509" x2="48740" y2="9509"/>
                        <a14:foregroundMark x1="47965" y1="7771" x2="47965" y2="7771"/>
                        <a14:foregroundMark x1="51938" y1="25256" x2="51938" y2="25256"/>
                        <a14:foregroundMark x1="51550" y1="30368" x2="51550" y2="30368"/>
                        <a14:foregroundMark x1="54845" y1="30879" x2="41085" y2="19734"/>
                        <a14:backgroundMark x1="7461" y1="74335" x2="30523" y2="90593"/>
                        <a14:backgroundMark x1="30523" y1="90593" x2="35853" y2="90184"/>
                        <a14:backgroundMark x1="39438" y1="92740" x2="21705" y2="89468"/>
                        <a14:backgroundMark x1="21705" y1="89468" x2="9496" y2="83333"/>
                        <a14:backgroundMark x1="11919" y1="72699" x2="14826" y2="72699"/>
                        <a14:backgroundMark x1="13178" y1="73926" x2="12306" y2="79039"/>
                        <a14:backgroundMark x1="12791" y1="75256" x2="12791" y2="75256"/>
                        <a14:backgroundMark x1="13953" y1="75256" x2="13953" y2="75256"/>
                        <a14:backgroundMark x1="13953" y1="75256" x2="13953" y2="75256"/>
                        <a14:backgroundMark x1="12791" y1="72699" x2="17248" y2="82004"/>
                        <a14:backgroundMark x1="11919" y1="74744" x2="15601" y2="74335"/>
                        <a14:backgroundMark x1="47093" y1="91820" x2="33333" y2="94172"/>
                        <a14:backgroundMark x1="33333" y1="94172" x2="52422" y2="92229"/>
                      </a14:backgroundRemoval>
                    </a14:imgEffect>
                  </a14:imgLayer>
                </a14:imgProps>
              </a:ext>
            </a:extLst>
          </a:blip>
          <a:stretch>
            <a:fillRect/>
          </a:stretch>
        </p:blipFill>
        <p:spPr>
          <a:xfrm>
            <a:off x="8100392" y="3305371"/>
            <a:ext cx="3739187" cy="3543532"/>
          </a:xfrm>
          <a:prstGeom prst="rect">
            <a:avLst/>
          </a:prstGeom>
        </p:spPr>
      </p:pic>
      <p:sp>
        <p:nvSpPr>
          <p:cNvPr id="2" name="TextBox 1">
            <a:extLst>
              <a:ext uri="{FF2B5EF4-FFF2-40B4-BE49-F238E27FC236}">
                <a16:creationId xmlns:a16="http://schemas.microsoft.com/office/drawing/2014/main" id="{BBD9948D-4C48-6468-A601-5E14546A78BC}"/>
              </a:ext>
            </a:extLst>
          </p:cNvPr>
          <p:cNvSpPr txBox="1"/>
          <p:nvPr/>
        </p:nvSpPr>
        <p:spPr>
          <a:xfrm>
            <a:off x="584887" y="4291914"/>
            <a:ext cx="775798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400">
                <a:cs typeface="Arial"/>
              </a:rPr>
              <a:t>If interested, reach out to Steven Swingle → </a:t>
            </a:r>
            <a:r>
              <a:rPr lang="en-US" sz="2400" u="sng">
                <a:solidFill>
                  <a:srgbClr val="467886"/>
                </a:solidFill>
                <a:cs typeface="Arial"/>
                <a:hlinkClick r:id="rId5"/>
              </a:rPr>
              <a:t>steven.swingle@gatech.edu</a:t>
            </a:r>
            <a:r>
              <a:rPr lang="en-US" sz="2400">
                <a:cs typeface="Arial"/>
              </a:rPr>
              <a:t>​</a:t>
            </a:r>
          </a:p>
          <a:p>
            <a:pPr marL="342900" indent="-342900">
              <a:buFont typeface="Arial,Sans-Serif"/>
              <a:buChar char="•"/>
            </a:pPr>
            <a:r>
              <a:rPr lang="en-US" sz="2400">
                <a:cs typeface="Arial"/>
              </a:rPr>
              <a:t>Find us on Engage </a:t>
            </a:r>
            <a:r>
              <a:rPr lang="en-US" sz="2400" u="sng">
                <a:solidFill>
                  <a:srgbClr val="467886"/>
                </a:solidFill>
                <a:cs typeface="Arial"/>
                <a:hlinkClick r:id="rId6"/>
              </a:rPr>
              <a:t>https://gatech.campuslabs.com/engage/</a:t>
            </a:r>
            <a:r>
              <a:rPr lang="en-US" sz="2400">
                <a:cs typeface="Arial"/>
              </a:rPr>
              <a:t> </a:t>
            </a:r>
          </a:p>
          <a:p>
            <a:pPr marL="342900" indent="-342900">
              <a:buFont typeface="Arial,Sans-Serif"/>
              <a:buChar char="•"/>
            </a:pPr>
            <a:r>
              <a:rPr lang="en-US" sz="2400">
                <a:cs typeface="Arial"/>
              </a:rPr>
              <a:t>Follow us on </a:t>
            </a:r>
            <a:r>
              <a:rPr lang="en-US" sz="2400" err="1">
                <a:cs typeface="Arial"/>
              </a:rPr>
              <a:t>instagram</a:t>
            </a:r>
            <a:endParaRPr lang="en-US" sz="2400">
              <a:cs typeface="Arial"/>
            </a:endParaRPr>
          </a:p>
          <a:p>
            <a:r>
              <a:rPr lang="en-US" sz="2400">
                <a:cs typeface="Arial"/>
              </a:rPr>
              <a:t> </a:t>
            </a:r>
            <a:r>
              <a:rPr lang="en-US" sz="2400">
                <a:solidFill>
                  <a:schemeClr val="accent1">
                    <a:lumMod val="76000"/>
                  </a:schemeClr>
                </a:solidFill>
                <a:cs typeface="Arial"/>
              </a:rPr>
              <a:t>@gatech.ric</a:t>
            </a:r>
          </a:p>
          <a:p>
            <a:endParaRPr lang="en-US" sz="2400">
              <a:cs typeface="Arial"/>
            </a:endParaRPr>
          </a:p>
        </p:txBody>
      </p:sp>
    </p:spTree>
    <p:extLst>
      <p:ext uri="{BB962C8B-B14F-4D97-AF65-F5344CB8AC3E}">
        <p14:creationId xmlns:p14="http://schemas.microsoft.com/office/powerpoint/2010/main" val="201898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9E5C2D5F-69E2-2170-FC78-FA79C276CA38}"/>
            </a:ext>
          </a:extLst>
        </p:cNvPr>
        <p:cNvGrpSpPr/>
        <p:nvPr/>
      </p:nvGrpSpPr>
      <p:grpSpPr>
        <a:xfrm>
          <a:off x="0" y="0"/>
          <a:ext cx="0" cy="0"/>
          <a:chOff x="0" y="0"/>
          <a:chExt cx="0" cy="0"/>
        </a:xfrm>
      </p:grpSpPr>
      <p:pic>
        <p:nvPicPr>
          <p:cNvPr id="4" name="Picture 3" descr="A logo of a pen and a light bulb&#10;&#10;Description automatically generated">
            <a:extLst>
              <a:ext uri="{FF2B5EF4-FFF2-40B4-BE49-F238E27FC236}">
                <a16:creationId xmlns:a16="http://schemas.microsoft.com/office/drawing/2014/main" id="{87C5E5DB-7C09-DA0C-9B96-740D21314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7" name="TextBox 6">
            <a:extLst>
              <a:ext uri="{FF2B5EF4-FFF2-40B4-BE49-F238E27FC236}">
                <a16:creationId xmlns:a16="http://schemas.microsoft.com/office/drawing/2014/main" id="{D74283B2-0E27-37DF-65D4-2025EEC4FD61}"/>
              </a:ext>
            </a:extLst>
          </p:cNvPr>
          <p:cNvSpPr txBox="1"/>
          <p:nvPr/>
        </p:nvSpPr>
        <p:spPr>
          <a:xfrm>
            <a:off x="493776" y="2935224"/>
            <a:ext cx="6748272" cy="1477328"/>
          </a:xfrm>
          <a:prstGeom prst="rect">
            <a:avLst/>
          </a:prstGeom>
          <a:noFill/>
        </p:spPr>
        <p:txBody>
          <a:bodyPr wrap="square" rtlCol="0">
            <a:spAutoFit/>
          </a:bodyPr>
          <a:lstStyle/>
          <a:p>
            <a:r>
              <a:rPr lang="en-US" sz="1800" i="1">
                <a:effectLst/>
                <a:ea typeface="Malgun Gothic" panose="020B0503020000020004" pitchFamily="34" charset="-127"/>
                <a:cs typeface="Times New Roman" panose="02020603050405020304" pitchFamily="18" charset="0"/>
              </a:rPr>
              <a:t>“People make snap judgements based on visuals, and if they don’t look good, they can steer someone away from a paper that otherwise they might like to read.” </a:t>
            </a:r>
          </a:p>
          <a:p>
            <a:r>
              <a:rPr lang="en-US" sz="1800" i="1">
                <a:effectLst/>
                <a:ea typeface="Malgun Gothic" panose="020B0503020000020004" pitchFamily="34" charset="-127"/>
                <a:cs typeface="Times New Roman" panose="02020603050405020304" pitchFamily="18" charset="0"/>
              </a:rPr>
              <a:t>- </a:t>
            </a:r>
            <a:r>
              <a:rPr lang="en-US" sz="1800">
                <a:effectLst/>
                <a:latin typeface="Aptos" panose="020B0004020202020204" pitchFamily="34" charset="0"/>
                <a:ea typeface="Malgun Gothic" panose="020B0503020000020004" pitchFamily="34" charset="-127"/>
                <a:cs typeface="Times New Roman" panose="02020603050405020304" pitchFamily="18" charset="0"/>
              </a:rPr>
              <a:t>Kelly Krause, creative director for the Nature family of journals</a:t>
            </a:r>
            <a:endParaRPr lang="en-US" sz="1800" i="1">
              <a:effectLst/>
              <a:ea typeface="Malgun Gothic" panose="020B0503020000020004" pitchFamily="34" charset="-127"/>
              <a:cs typeface="Times New Roman" panose="02020603050405020304" pitchFamily="18" charset="0"/>
            </a:endParaRPr>
          </a:p>
          <a:p>
            <a:endParaRPr lang="en-US"/>
          </a:p>
        </p:txBody>
      </p:sp>
      <p:pic>
        <p:nvPicPr>
          <p:cNvPr id="4098" name="Picture 2" descr="xkcd: Scientific Paper Graph Quality">
            <a:extLst>
              <a:ext uri="{FF2B5EF4-FFF2-40B4-BE49-F238E27FC236}">
                <a16:creationId xmlns:a16="http://schemas.microsoft.com/office/drawing/2014/main" id="{EA33BBA6-CFEF-BF3F-54DE-C4DFFDEC7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372" y="2022764"/>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7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a:xfrm>
            <a:off x="278176" y="695631"/>
            <a:ext cx="10515600" cy="1325563"/>
          </a:xfrm>
        </p:spPr>
        <p:txBody>
          <a:bodyPr/>
          <a:lstStyle/>
          <a:p>
            <a:r>
              <a:rPr lang="en-US">
                <a:latin typeface="Aptos Display"/>
                <a:cs typeface="Helvetica"/>
              </a:rPr>
              <a:t>Types of Scientific Figures</a:t>
            </a:r>
          </a:p>
          <a:p>
            <a:endParaRPr lang="en-US">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Rectangle: Rounded Corners 2">
            <a:extLst>
              <a:ext uri="{FF2B5EF4-FFF2-40B4-BE49-F238E27FC236}">
                <a16:creationId xmlns:a16="http://schemas.microsoft.com/office/drawing/2014/main" id="{251ADD3D-225F-B157-FF06-029E2B1EAD32}"/>
              </a:ext>
            </a:extLst>
          </p:cNvPr>
          <p:cNvSpPr/>
          <p:nvPr/>
        </p:nvSpPr>
        <p:spPr>
          <a:xfrm>
            <a:off x="3162822" y="1577247"/>
            <a:ext cx="6179506" cy="4130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Scientific Figures</a:t>
            </a:r>
          </a:p>
        </p:txBody>
      </p:sp>
      <p:sp>
        <p:nvSpPr>
          <p:cNvPr id="5" name="Rectangle: Rounded Corners 4">
            <a:extLst>
              <a:ext uri="{FF2B5EF4-FFF2-40B4-BE49-F238E27FC236}">
                <a16:creationId xmlns:a16="http://schemas.microsoft.com/office/drawing/2014/main" id="{4A7BBA14-D0A8-DF0F-D714-3BF7C6A445DC}"/>
              </a:ext>
            </a:extLst>
          </p:cNvPr>
          <p:cNvSpPr/>
          <p:nvPr/>
        </p:nvSpPr>
        <p:spPr>
          <a:xfrm>
            <a:off x="1195758" y="2492503"/>
            <a:ext cx="1966184" cy="3834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Drawings &amp; Diagrams</a:t>
            </a:r>
          </a:p>
        </p:txBody>
      </p:sp>
      <p:sp>
        <p:nvSpPr>
          <p:cNvPr id="7" name="Rectangle: Rounded Corners 6">
            <a:extLst>
              <a:ext uri="{FF2B5EF4-FFF2-40B4-BE49-F238E27FC236}">
                <a16:creationId xmlns:a16="http://schemas.microsoft.com/office/drawing/2014/main" id="{A1C4C699-62F5-476A-714D-48BA36C4AAFA}"/>
              </a:ext>
            </a:extLst>
          </p:cNvPr>
          <p:cNvSpPr/>
          <p:nvPr/>
        </p:nvSpPr>
        <p:spPr>
          <a:xfrm>
            <a:off x="4987037" y="2524421"/>
            <a:ext cx="1966184" cy="3834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Primary Evidence</a:t>
            </a:r>
          </a:p>
        </p:txBody>
      </p:sp>
      <p:sp>
        <p:nvSpPr>
          <p:cNvPr id="8" name="Rectangle: Rounded Corners 7">
            <a:extLst>
              <a:ext uri="{FF2B5EF4-FFF2-40B4-BE49-F238E27FC236}">
                <a16:creationId xmlns:a16="http://schemas.microsoft.com/office/drawing/2014/main" id="{E6165525-89D9-5CAA-64C3-1BBDD372C6E3}"/>
              </a:ext>
            </a:extLst>
          </p:cNvPr>
          <p:cNvSpPr/>
          <p:nvPr/>
        </p:nvSpPr>
        <p:spPr>
          <a:xfrm>
            <a:off x="9360565" y="2482355"/>
            <a:ext cx="1966184" cy="3834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Graphs</a:t>
            </a:r>
            <a:endParaRPr lang="en-US"/>
          </a:p>
        </p:txBody>
      </p:sp>
      <p:sp>
        <p:nvSpPr>
          <p:cNvPr id="14" name="Rectangle: Rounded Corners 13">
            <a:extLst>
              <a:ext uri="{FF2B5EF4-FFF2-40B4-BE49-F238E27FC236}">
                <a16:creationId xmlns:a16="http://schemas.microsoft.com/office/drawing/2014/main" id="{62814439-9AFA-A838-2576-DBDBF7D4AA4B}"/>
              </a:ext>
            </a:extLst>
          </p:cNvPr>
          <p:cNvSpPr/>
          <p:nvPr/>
        </p:nvSpPr>
        <p:spPr>
          <a:xfrm>
            <a:off x="467859" y="3568784"/>
            <a:ext cx="1020570" cy="38345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Drawings</a:t>
            </a:r>
            <a:endParaRPr lang="en-US"/>
          </a:p>
        </p:txBody>
      </p:sp>
      <p:sp>
        <p:nvSpPr>
          <p:cNvPr id="18" name="Rectangle: Rounded Corners 17">
            <a:extLst>
              <a:ext uri="{FF2B5EF4-FFF2-40B4-BE49-F238E27FC236}">
                <a16:creationId xmlns:a16="http://schemas.microsoft.com/office/drawing/2014/main" id="{C4BCE3A0-118F-CF5C-4D80-EFF72612BFF2}"/>
              </a:ext>
            </a:extLst>
          </p:cNvPr>
          <p:cNvSpPr/>
          <p:nvPr/>
        </p:nvSpPr>
        <p:spPr>
          <a:xfrm>
            <a:off x="2697560" y="3578994"/>
            <a:ext cx="1020570" cy="38345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Diagrams</a:t>
            </a:r>
          </a:p>
        </p:txBody>
      </p:sp>
      <p:sp>
        <p:nvSpPr>
          <p:cNvPr id="19" name="Rectangle: Rounded Corners 18">
            <a:extLst>
              <a:ext uri="{FF2B5EF4-FFF2-40B4-BE49-F238E27FC236}">
                <a16:creationId xmlns:a16="http://schemas.microsoft.com/office/drawing/2014/main" id="{374A9A59-6BE7-2CCC-C8A5-4C1E4A1A07BE}"/>
              </a:ext>
            </a:extLst>
          </p:cNvPr>
          <p:cNvSpPr/>
          <p:nvPr/>
        </p:nvSpPr>
        <p:spPr>
          <a:xfrm>
            <a:off x="3081288" y="4140002"/>
            <a:ext cx="1020570" cy="3834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concepts</a:t>
            </a:r>
          </a:p>
        </p:txBody>
      </p:sp>
      <p:sp>
        <p:nvSpPr>
          <p:cNvPr id="20" name="Rectangle: Rounded Corners 19">
            <a:extLst>
              <a:ext uri="{FF2B5EF4-FFF2-40B4-BE49-F238E27FC236}">
                <a16:creationId xmlns:a16="http://schemas.microsoft.com/office/drawing/2014/main" id="{5D1361BC-E417-D803-E252-3C5A96159A88}"/>
              </a:ext>
            </a:extLst>
          </p:cNvPr>
          <p:cNvSpPr/>
          <p:nvPr/>
        </p:nvSpPr>
        <p:spPr>
          <a:xfrm>
            <a:off x="3072105" y="4644942"/>
            <a:ext cx="1185823" cy="57624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Processes</a:t>
            </a:r>
          </a:p>
        </p:txBody>
      </p:sp>
      <p:sp>
        <p:nvSpPr>
          <p:cNvPr id="21" name="Rectangle: Rounded Corners 20">
            <a:extLst>
              <a:ext uri="{FF2B5EF4-FFF2-40B4-BE49-F238E27FC236}">
                <a16:creationId xmlns:a16="http://schemas.microsoft.com/office/drawing/2014/main" id="{EE96A47F-CD49-8F09-B6A8-0B378B3F5E65}"/>
              </a:ext>
            </a:extLst>
          </p:cNvPr>
          <p:cNvSpPr/>
          <p:nvPr/>
        </p:nvSpPr>
        <p:spPr>
          <a:xfrm>
            <a:off x="3081287" y="5315135"/>
            <a:ext cx="1185823" cy="3559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Flow systems</a:t>
            </a:r>
            <a:endParaRPr lang="en-US"/>
          </a:p>
        </p:txBody>
      </p:sp>
      <p:cxnSp>
        <p:nvCxnSpPr>
          <p:cNvPr id="23" name="Straight Arrow Connector 22">
            <a:extLst>
              <a:ext uri="{FF2B5EF4-FFF2-40B4-BE49-F238E27FC236}">
                <a16:creationId xmlns:a16="http://schemas.microsoft.com/office/drawing/2014/main" id="{265F3801-CF0E-95E1-4FEA-46447390885C}"/>
              </a:ext>
            </a:extLst>
          </p:cNvPr>
          <p:cNvCxnSpPr/>
          <p:nvPr/>
        </p:nvCxnSpPr>
        <p:spPr>
          <a:xfrm>
            <a:off x="2223570" y="2879992"/>
            <a:ext cx="5509" cy="3543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EB0C24C-4E5E-6D8B-2BDD-D4BCC1B493E4}"/>
              </a:ext>
            </a:extLst>
          </p:cNvPr>
          <p:cNvCxnSpPr/>
          <p:nvPr/>
        </p:nvCxnSpPr>
        <p:spPr>
          <a:xfrm>
            <a:off x="6252575" y="1990253"/>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BEA822F-EB33-69A5-3AFF-5064C5907E89}"/>
              </a:ext>
            </a:extLst>
          </p:cNvPr>
          <p:cNvCxnSpPr>
            <a:cxnSpLocks/>
          </p:cNvCxnSpPr>
          <p:nvPr/>
        </p:nvCxnSpPr>
        <p:spPr>
          <a:xfrm>
            <a:off x="999126" y="3211203"/>
            <a:ext cx="0" cy="3349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946E07A-AE69-B4BA-1A72-D164A1B76097}"/>
              </a:ext>
            </a:extLst>
          </p:cNvPr>
          <p:cNvCxnSpPr>
            <a:cxnSpLocks/>
          </p:cNvCxnSpPr>
          <p:nvPr/>
        </p:nvCxnSpPr>
        <p:spPr>
          <a:xfrm>
            <a:off x="3207845" y="3223214"/>
            <a:ext cx="0" cy="322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01A343E-50A6-EFFA-420D-325CCE50CE9C}"/>
              </a:ext>
            </a:extLst>
          </p:cNvPr>
          <p:cNvCxnSpPr>
            <a:cxnSpLocks/>
          </p:cNvCxnSpPr>
          <p:nvPr/>
        </p:nvCxnSpPr>
        <p:spPr>
          <a:xfrm>
            <a:off x="980811" y="3207090"/>
            <a:ext cx="2208719" cy="19787"/>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4AB4DC2-9269-88AA-5D3E-BF804E39D3BE}"/>
              </a:ext>
            </a:extLst>
          </p:cNvPr>
          <p:cNvCxnSpPr>
            <a:cxnSpLocks/>
          </p:cNvCxnSpPr>
          <p:nvPr/>
        </p:nvCxnSpPr>
        <p:spPr>
          <a:xfrm>
            <a:off x="2884048" y="3981810"/>
            <a:ext cx="23868" cy="1511150"/>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A4DE11C-1907-9A6D-A8D9-5A309EB794F5}"/>
              </a:ext>
            </a:extLst>
          </p:cNvPr>
          <p:cNvCxnSpPr>
            <a:cxnSpLocks/>
          </p:cNvCxnSpPr>
          <p:nvPr/>
        </p:nvCxnSpPr>
        <p:spPr>
          <a:xfrm>
            <a:off x="2889211" y="4308300"/>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CC2F0E0-A7BB-CBC6-4F87-5BDFB1BDDF7B}"/>
              </a:ext>
            </a:extLst>
          </p:cNvPr>
          <p:cNvCxnSpPr>
            <a:cxnSpLocks/>
          </p:cNvCxnSpPr>
          <p:nvPr/>
        </p:nvCxnSpPr>
        <p:spPr>
          <a:xfrm>
            <a:off x="2889212" y="4932589"/>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C64E96D-2875-1B4F-20A5-5D388A4FA0A7}"/>
              </a:ext>
            </a:extLst>
          </p:cNvPr>
          <p:cNvCxnSpPr>
            <a:cxnSpLocks/>
          </p:cNvCxnSpPr>
          <p:nvPr/>
        </p:nvCxnSpPr>
        <p:spPr>
          <a:xfrm>
            <a:off x="2898391" y="5492613"/>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Rectangle: Rounded Corners 43">
            <a:extLst>
              <a:ext uri="{FF2B5EF4-FFF2-40B4-BE49-F238E27FC236}">
                <a16:creationId xmlns:a16="http://schemas.microsoft.com/office/drawing/2014/main" id="{228FD256-B41F-3060-3C7B-6DAB83A6FD45}"/>
              </a:ext>
            </a:extLst>
          </p:cNvPr>
          <p:cNvSpPr/>
          <p:nvPr/>
        </p:nvSpPr>
        <p:spPr>
          <a:xfrm>
            <a:off x="5684771" y="3268059"/>
            <a:ext cx="1094015"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Micrographs</a:t>
            </a:r>
            <a:endParaRPr lang="en-US"/>
          </a:p>
        </p:txBody>
      </p:sp>
      <p:sp>
        <p:nvSpPr>
          <p:cNvPr id="45" name="Rectangle: Rounded Corners 44">
            <a:extLst>
              <a:ext uri="{FF2B5EF4-FFF2-40B4-BE49-F238E27FC236}">
                <a16:creationId xmlns:a16="http://schemas.microsoft.com/office/drawing/2014/main" id="{9AF0269C-9CCF-A333-933E-09C3D4FD582B}"/>
              </a:ext>
            </a:extLst>
          </p:cNvPr>
          <p:cNvSpPr/>
          <p:nvPr/>
        </p:nvSpPr>
        <p:spPr>
          <a:xfrm>
            <a:off x="5671146" y="3901969"/>
            <a:ext cx="1673291" cy="552379"/>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t>Gel Electrophoretograms</a:t>
            </a:r>
            <a:endParaRPr lang="en-US"/>
          </a:p>
        </p:txBody>
      </p:sp>
      <p:sp>
        <p:nvSpPr>
          <p:cNvPr id="46" name="Rectangle: Rounded Corners 45">
            <a:extLst>
              <a:ext uri="{FF2B5EF4-FFF2-40B4-BE49-F238E27FC236}">
                <a16:creationId xmlns:a16="http://schemas.microsoft.com/office/drawing/2014/main" id="{8FF6D23B-A424-303D-433B-0A450B92ACCC}"/>
              </a:ext>
            </a:extLst>
          </p:cNvPr>
          <p:cNvSpPr/>
          <p:nvPr/>
        </p:nvSpPr>
        <p:spPr>
          <a:xfrm>
            <a:off x="5684771" y="4691071"/>
            <a:ext cx="1020570"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Polygraph Recordings</a:t>
            </a:r>
          </a:p>
        </p:txBody>
      </p:sp>
      <p:sp>
        <p:nvSpPr>
          <p:cNvPr id="47" name="Rectangle: Rounded Corners 46">
            <a:extLst>
              <a:ext uri="{FF2B5EF4-FFF2-40B4-BE49-F238E27FC236}">
                <a16:creationId xmlns:a16="http://schemas.microsoft.com/office/drawing/2014/main" id="{47F022D7-0F09-21B2-7073-DC0040515216}"/>
              </a:ext>
            </a:extLst>
          </p:cNvPr>
          <p:cNvSpPr/>
          <p:nvPr/>
        </p:nvSpPr>
        <p:spPr>
          <a:xfrm>
            <a:off x="5681821" y="5448444"/>
            <a:ext cx="1173131" cy="557886"/>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Patient photographs</a:t>
            </a:r>
            <a:endParaRPr lang="en-US"/>
          </a:p>
        </p:txBody>
      </p:sp>
      <p:cxnSp>
        <p:nvCxnSpPr>
          <p:cNvPr id="48" name="Straight Arrow Connector 47">
            <a:extLst>
              <a:ext uri="{FF2B5EF4-FFF2-40B4-BE49-F238E27FC236}">
                <a16:creationId xmlns:a16="http://schemas.microsoft.com/office/drawing/2014/main" id="{2C1E781F-CA14-18A6-2441-AF5A7F791F91}"/>
              </a:ext>
            </a:extLst>
          </p:cNvPr>
          <p:cNvCxnSpPr/>
          <p:nvPr/>
        </p:nvCxnSpPr>
        <p:spPr>
          <a:xfrm>
            <a:off x="5310229" y="2914208"/>
            <a:ext cx="23871" cy="2732181"/>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8F0B9A9-2C2F-49D3-C1E0-882A0098E9FF}"/>
              </a:ext>
            </a:extLst>
          </p:cNvPr>
          <p:cNvCxnSpPr>
            <a:cxnSpLocks/>
          </p:cNvCxnSpPr>
          <p:nvPr/>
        </p:nvCxnSpPr>
        <p:spPr>
          <a:xfrm>
            <a:off x="5327442" y="3463899"/>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FB3CF389-053F-6819-CB70-E98372E67C9E}"/>
              </a:ext>
            </a:extLst>
          </p:cNvPr>
          <p:cNvCxnSpPr>
            <a:cxnSpLocks/>
          </p:cNvCxnSpPr>
          <p:nvPr/>
        </p:nvCxnSpPr>
        <p:spPr>
          <a:xfrm>
            <a:off x="5313816" y="4097809"/>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45D56E57-B824-2682-4FD7-760385629E28}"/>
              </a:ext>
            </a:extLst>
          </p:cNvPr>
          <p:cNvCxnSpPr>
            <a:cxnSpLocks/>
          </p:cNvCxnSpPr>
          <p:nvPr/>
        </p:nvCxnSpPr>
        <p:spPr>
          <a:xfrm>
            <a:off x="5327442" y="4886911"/>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CC271F22-10EF-0CFF-85FB-3FD16E6E1096}"/>
              </a:ext>
            </a:extLst>
          </p:cNvPr>
          <p:cNvCxnSpPr>
            <a:cxnSpLocks/>
          </p:cNvCxnSpPr>
          <p:nvPr/>
        </p:nvCxnSpPr>
        <p:spPr>
          <a:xfrm>
            <a:off x="5327441" y="5639730"/>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42E1B03B-EC9C-FCED-9105-A96C0E0C88D2}"/>
              </a:ext>
            </a:extLst>
          </p:cNvPr>
          <p:cNvCxnSpPr>
            <a:cxnSpLocks/>
          </p:cNvCxnSpPr>
          <p:nvPr/>
        </p:nvCxnSpPr>
        <p:spPr>
          <a:xfrm>
            <a:off x="2233898" y="2245768"/>
            <a:ext cx="8190262" cy="6477"/>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54" name="Rectangle: Rounded Corners 53">
            <a:extLst>
              <a:ext uri="{FF2B5EF4-FFF2-40B4-BE49-F238E27FC236}">
                <a16:creationId xmlns:a16="http://schemas.microsoft.com/office/drawing/2014/main" id="{3F8A4D89-8C4C-B768-E82A-59A96E91F6DF}"/>
              </a:ext>
            </a:extLst>
          </p:cNvPr>
          <p:cNvSpPr/>
          <p:nvPr/>
        </p:nvSpPr>
        <p:spPr>
          <a:xfrm>
            <a:off x="9902227" y="3225991"/>
            <a:ext cx="1094015"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Line graphs</a:t>
            </a:r>
            <a:endParaRPr lang="en-US"/>
          </a:p>
        </p:txBody>
      </p:sp>
      <p:sp>
        <p:nvSpPr>
          <p:cNvPr id="55" name="Rectangle: Rounded Corners 54">
            <a:extLst>
              <a:ext uri="{FF2B5EF4-FFF2-40B4-BE49-F238E27FC236}">
                <a16:creationId xmlns:a16="http://schemas.microsoft.com/office/drawing/2014/main" id="{65BFBFAC-1100-CE9B-6819-F06F73C7572D}"/>
              </a:ext>
            </a:extLst>
          </p:cNvPr>
          <p:cNvSpPr/>
          <p:nvPr/>
        </p:nvSpPr>
        <p:spPr>
          <a:xfrm>
            <a:off x="9902227" y="3942088"/>
            <a:ext cx="1141291"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Scattergrams</a:t>
            </a:r>
            <a:endParaRPr lang="en-US"/>
          </a:p>
        </p:txBody>
      </p:sp>
      <p:sp>
        <p:nvSpPr>
          <p:cNvPr id="56" name="Rectangle: Rounded Corners 55">
            <a:extLst>
              <a:ext uri="{FF2B5EF4-FFF2-40B4-BE49-F238E27FC236}">
                <a16:creationId xmlns:a16="http://schemas.microsoft.com/office/drawing/2014/main" id="{4FA8CB7F-4CBA-B4B9-E76E-E60745DB49C8}"/>
              </a:ext>
            </a:extLst>
          </p:cNvPr>
          <p:cNvSpPr/>
          <p:nvPr/>
        </p:nvSpPr>
        <p:spPr>
          <a:xfrm>
            <a:off x="9902227" y="4704088"/>
            <a:ext cx="1094015"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Bar graphs</a:t>
            </a:r>
            <a:endParaRPr lang="en-US"/>
          </a:p>
        </p:txBody>
      </p:sp>
      <p:cxnSp>
        <p:nvCxnSpPr>
          <p:cNvPr id="57" name="Straight Arrow Connector 56">
            <a:extLst>
              <a:ext uri="{FF2B5EF4-FFF2-40B4-BE49-F238E27FC236}">
                <a16:creationId xmlns:a16="http://schemas.microsoft.com/office/drawing/2014/main" id="{C2A3C7F4-E4BF-D9D8-A642-0AF8727284C5}"/>
              </a:ext>
            </a:extLst>
          </p:cNvPr>
          <p:cNvCxnSpPr>
            <a:cxnSpLocks/>
          </p:cNvCxnSpPr>
          <p:nvPr/>
        </p:nvCxnSpPr>
        <p:spPr>
          <a:xfrm flipH="1">
            <a:off x="9514046" y="2872142"/>
            <a:ext cx="22820" cy="2718651"/>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0F4BFE0D-44A2-DADF-7000-161F9E2F6B06}"/>
              </a:ext>
            </a:extLst>
          </p:cNvPr>
          <p:cNvCxnSpPr>
            <a:cxnSpLocks/>
          </p:cNvCxnSpPr>
          <p:nvPr/>
        </p:nvCxnSpPr>
        <p:spPr>
          <a:xfrm>
            <a:off x="2233898" y="2238489"/>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8AB7DAB8-EAA6-4748-0464-26566C0341A1}"/>
              </a:ext>
            </a:extLst>
          </p:cNvPr>
          <p:cNvCxnSpPr>
            <a:cxnSpLocks/>
          </p:cNvCxnSpPr>
          <p:nvPr/>
        </p:nvCxnSpPr>
        <p:spPr>
          <a:xfrm>
            <a:off x="5960912" y="2270408"/>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5EEE6A8F-EC4E-4F52-4B39-FD3F802717A9}"/>
              </a:ext>
            </a:extLst>
          </p:cNvPr>
          <p:cNvCxnSpPr>
            <a:cxnSpLocks/>
          </p:cNvCxnSpPr>
          <p:nvPr/>
        </p:nvCxnSpPr>
        <p:spPr>
          <a:xfrm>
            <a:off x="10398706" y="2237522"/>
            <a:ext cx="5513" cy="2442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8E44F996-86D3-F86F-F444-CFC072D82E88}"/>
              </a:ext>
            </a:extLst>
          </p:cNvPr>
          <p:cNvCxnSpPr>
            <a:cxnSpLocks/>
          </p:cNvCxnSpPr>
          <p:nvPr/>
        </p:nvCxnSpPr>
        <p:spPr>
          <a:xfrm>
            <a:off x="9544898" y="3421831"/>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EB83D292-8369-E8EA-DCFA-65DD490EBA2E}"/>
              </a:ext>
            </a:extLst>
          </p:cNvPr>
          <p:cNvCxnSpPr>
            <a:cxnSpLocks/>
          </p:cNvCxnSpPr>
          <p:nvPr/>
        </p:nvCxnSpPr>
        <p:spPr>
          <a:xfrm>
            <a:off x="9526537" y="4128748"/>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37E1B4AE-FA4A-4FD3-300F-1F54CEF02466}"/>
              </a:ext>
            </a:extLst>
          </p:cNvPr>
          <p:cNvCxnSpPr>
            <a:cxnSpLocks/>
          </p:cNvCxnSpPr>
          <p:nvPr/>
        </p:nvCxnSpPr>
        <p:spPr>
          <a:xfrm>
            <a:off x="9526536" y="4844843"/>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6" name="Rectangle: Rounded Corners 65">
            <a:extLst>
              <a:ext uri="{FF2B5EF4-FFF2-40B4-BE49-F238E27FC236}">
                <a16:creationId xmlns:a16="http://schemas.microsoft.com/office/drawing/2014/main" id="{ACB3C6CF-792D-A2C7-9CE2-C9ADC9F5542B}"/>
              </a:ext>
            </a:extLst>
          </p:cNvPr>
          <p:cNvSpPr/>
          <p:nvPr/>
        </p:nvSpPr>
        <p:spPr>
          <a:xfrm>
            <a:off x="811073" y="4110428"/>
            <a:ext cx="1020570" cy="3834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Anatomy</a:t>
            </a:r>
          </a:p>
        </p:txBody>
      </p:sp>
      <p:sp>
        <p:nvSpPr>
          <p:cNvPr id="67" name="Rectangle: Rounded Corners 66">
            <a:extLst>
              <a:ext uri="{FF2B5EF4-FFF2-40B4-BE49-F238E27FC236}">
                <a16:creationId xmlns:a16="http://schemas.microsoft.com/office/drawing/2014/main" id="{D88783BF-EAA0-0F10-5668-BF91F3E0B1D3}"/>
              </a:ext>
            </a:extLst>
          </p:cNvPr>
          <p:cNvSpPr/>
          <p:nvPr/>
        </p:nvSpPr>
        <p:spPr>
          <a:xfrm>
            <a:off x="801890" y="4615368"/>
            <a:ext cx="1185823" cy="57624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Concrete things</a:t>
            </a:r>
          </a:p>
        </p:txBody>
      </p:sp>
      <p:sp>
        <p:nvSpPr>
          <p:cNvPr id="68" name="Rectangle: Rounded Corners 67">
            <a:extLst>
              <a:ext uri="{FF2B5EF4-FFF2-40B4-BE49-F238E27FC236}">
                <a16:creationId xmlns:a16="http://schemas.microsoft.com/office/drawing/2014/main" id="{DFFA8EAD-F39C-0751-D7BC-F9A10B3F946F}"/>
              </a:ext>
            </a:extLst>
          </p:cNvPr>
          <p:cNvSpPr/>
          <p:nvPr/>
        </p:nvSpPr>
        <p:spPr>
          <a:xfrm>
            <a:off x="811072" y="5285561"/>
            <a:ext cx="1185823" cy="3559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t>Apparatus</a:t>
            </a:r>
          </a:p>
        </p:txBody>
      </p:sp>
      <p:cxnSp>
        <p:nvCxnSpPr>
          <p:cNvPr id="69" name="Straight Arrow Connector 68">
            <a:extLst>
              <a:ext uri="{FF2B5EF4-FFF2-40B4-BE49-F238E27FC236}">
                <a16:creationId xmlns:a16="http://schemas.microsoft.com/office/drawing/2014/main" id="{A89C9863-255C-F34F-2BDB-A93D45EFCF00}"/>
              </a:ext>
            </a:extLst>
          </p:cNvPr>
          <p:cNvCxnSpPr>
            <a:cxnSpLocks/>
          </p:cNvCxnSpPr>
          <p:nvPr/>
        </p:nvCxnSpPr>
        <p:spPr>
          <a:xfrm>
            <a:off x="613833" y="3952236"/>
            <a:ext cx="23868" cy="1511150"/>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099302FD-3E25-9BFA-CCBB-9C9A1B8FD0D3}"/>
              </a:ext>
            </a:extLst>
          </p:cNvPr>
          <p:cNvCxnSpPr>
            <a:cxnSpLocks/>
          </p:cNvCxnSpPr>
          <p:nvPr/>
        </p:nvCxnSpPr>
        <p:spPr>
          <a:xfrm>
            <a:off x="618996" y="4278726"/>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1176D683-081D-5BFA-62E1-61B3C3581298}"/>
              </a:ext>
            </a:extLst>
          </p:cNvPr>
          <p:cNvCxnSpPr>
            <a:cxnSpLocks/>
          </p:cNvCxnSpPr>
          <p:nvPr/>
        </p:nvCxnSpPr>
        <p:spPr>
          <a:xfrm>
            <a:off x="618997" y="4903015"/>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3D46E719-67DE-7414-6F30-E34680B4E3AA}"/>
              </a:ext>
            </a:extLst>
          </p:cNvPr>
          <p:cNvCxnSpPr>
            <a:cxnSpLocks/>
          </p:cNvCxnSpPr>
          <p:nvPr/>
        </p:nvCxnSpPr>
        <p:spPr>
          <a:xfrm>
            <a:off x="628176" y="5463039"/>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4" name="Rectangle: Rounded Corners 73">
            <a:extLst>
              <a:ext uri="{FF2B5EF4-FFF2-40B4-BE49-F238E27FC236}">
                <a16:creationId xmlns:a16="http://schemas.microsoft.com/office/drawing/2014/main" id="{A95C9744-B16A-8207-3119-83943D2B3782}"/>
              </a:ext>
            </a:extLst>
          </p:cNvPr>
          <p:cNvSpPr/>
          <p:nvPr/>
        </p:nvSpPr>
        <p:spPr>
          <a:xfrm>
            <a:off x="9899278" y="5401821"/>
            <a:ext cx="1094015"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Frequency polygons</a:t>
            </a:r>
            <a:endParaRPr lang="en-US"/>
          </a:p>
        </p:txBody>
      </p:sp>
      <p:cxnSp>
        <p:nvCxnSpPr>
          <p:cNvPr id="75" name="Straight Arrow Connector 74">
            <a:extLst>
              <a:ext uri="{FF2B5EF4-FFF2-40B4-BE49-F238E27FC236}">
                <a16:creationId xmlns:a16="http://schemas.microsoft.com/office/drawing/2014/main" id="{30B73E84-A387-AF8F-C3D6-7773A23F22E4}"/>
              </a:ext>
            </a:extLst>
          </p:cNvPr>
          <p:cNvCxnSpPr>
            <a:cxnSpLocks/>
          </p:cNvCxnSpPr>
          <p:nvPr/>
        </p:nvCxnSpPr>
        <p:spPr>
          <a:xfrm>
            <a:off x="9514835" y="5590793"/>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948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a:xfrm>
            <a:off x="241453" y="603824"/>
            <a:ext cx="10515600" cy="1325563"/>
          </a:xfrm>
        </p:spPr>
        <p:txBody>
          <a:bodyPr/>
          <a:lstStyle/>
          <a:p>
            <a:r>
              <a:rPr lang="en-US"/>
              <a:t>Drawings and Diagrams</a:t>
            </a:r>
          </a:p>
          <a:p>
            <a:endParaRPr lang="en-US">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8828C869-1733-3FD3-74B2-1DFF8218CE0D}"/>
              </a:ext>
            </a:extLst>
          </p:cNvPr>
          <p:cNvSpPr txBox="1"/>
          <p:nvPr/>
        </p:nvSpPr>
        <p:spPr>
          <a:xfrm>
            <a:off x="417534" y="2578273"/>
            <a:ext cx="468481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Drawings:</a:t>
            </a:r>
          </a:p>
          <a:p>
            <a:pPr marL="285750" indent="-285750">
              <a:buFont typeface="Arial" panose="020B0604020202020204" pitchFamily="34" charset="0"/>
              <a:buChar char="•"/>
            </a:pPr>
            <a:r>
              <a:rPr lang="en-US"/>
              <a:t>	Illustrate anatomy, apparatus and 	other concrete things</a:t>
            </a:r>
          </a:p>
          <a:p>
            <a:pPr marL="285750" indent="-285750">
              <a:buFont typeface="Arial" panose="020B0604020202020204" pitchFamily="34" charset="0"/>
              <a:buChar char="•"/>
            </a:pPr>
            <a:r>
              <a:rPr lang="en-US"/>
              <a:t>	preferred for animals and apparatus</a:t>
            </a:r>
          </a:p>
          <a:p>
            <a:endParaRPr lang="en-US"/>
          </a:p>
          <a:p>
            <a:r>
              <a:rPr lang="en-US"/>
              <a:t>Diagrams:</a:t>
            </a:r>
          </a:p>
          <a:p>
            <a:pPr marL="285750" indent="-285750">
              <a:buFont typeface="Arial" panose="020B0604020202020204" pitchFamily="34" charset="0"/>
              <a:buChar char="•"/>
            </a:pPr>
            <a:r>
              <a:rPr lang="en-US"/>
              <a:t>	Illustrate concepts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pic>
        <p:nvPicPr>
          <p:cNvPr id="7" name="Picture 6">
            <a:extLst>
              <a:ext uri="{FF2B5EF4-FFF2-40B4-BE49-F238E27FC236}">
                <a16:creationId xmlns:a16="http://schemas.microsoft.com/office/drawing/2014/main" id="{67A77C97-17C3-8345-70BA-D7222DBCF76A}"/>
              </a:ext>
            </a:extLst>
          </p:cNvPr>
          <p:cNvPicPr>
            <a:picLocks noChangeAspect="1"/>
          </p:cNvPicPr>
          <p:nvPr/>
        </p:nvPicPr>
        <p:blipFill>
          <a:blip r:embed="rId5"/>
          <a:stretch>
            <a:fillRect/>
          </a:stretch>
        </p:blipFill>
        <p:spPr>
          <a:xfrm>
            <a:off x="6178413" y="2168432"/>
            <a:ext cx="5340624" cy="3626036"/>
          </a:xfrm>
          <a:prstGeom prst="rect">
            <a:avLst/>
          </a:prstGeom>
        </p:spPr>
      </p:pic>
      <p:sp>
        <p:nvSpPr>
          <p:cNvPr id="8" name="TextBox 7">
            <a:extLst>
              <a:ext uri="{FF2B5EF4-FFF2-40B4-BE49-F238E27FC236}">
                <a16:creationId xmlns:a16="http://schemas.microsoft.com/office/drawing/2014/main" id="{781F632A-932E-D9FE-7C3D-705B081CD313}"/>
              </a:ext>
            </a:extLst>
          </p:cNvPr>
          <p:cNvSpPr txBox="1"/>
          <p:nvPr/>
        </p:nvSpPr>
        <p:spPr>
          <a:xfrm>
            <a:off x="6096000" y="5879624"/>
            <a:ext cx="5340624" cy="307777"/>
          </a:xfrm>
          <a:prstGeom prst="rect">
            <a:avLst/>
          </a:prstGeom>
          <a:noFill/>
        </p:spPr>
        <p:txBody>
          <a:bodyPr wrap="square" rtlCol="0">
            <a:spAutoFit/>
          </a:bodyPr>
          <a:lstStyle/>
          <a:p>
            <a:r>
              <a:rPr lang="en-US" sz="1400"/>
              <a:t>Realistic vs Schematic Diagram</a:t>
            </a:r>
          </a:p>
        </p:txBody>
      </p:sp>
    </p:spTree>
    <p:extLst>
      <p:ext uri="{BB962C8B-B14F-4D97-AF65-F5344CB8AC3E}">
        <p14:creationId xmlns:p14="http://schemas.microsoft.com/office/powerpoint/2010/main" val="169477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A042C61A-85CE-3FF1-CED1-39C3A4733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4DFF7-3A27-EDE7-C810-73CC92C938F6}"/>
              </a:ext>
            </a:extLst>
          </p:cNvPr>
          <p:cNvSpPr>
            <a:spLocks noGrp="1"/>
          </p:cNvSpPr>
          <p:nvPr>
            <p:ph type="title"/>
          </p:nvPr>
        </p:nvSpPr>
        <p:spPr>
          <a:xfrm>
            <a:off x="241453" y="603824"/>
            <a:ext cx="10515600" cy="1325563"/>
          </a:xfrm>
        </p:spPr>
        <p:txBody>
          <a:bodyPr/>
          <a:lstStyle/>
          <a:p>
            <a:r>
              <a:rPr lang="en-US"/>
              <a:t>Drawings and Diagrams</a:t>
            </a:r>
          </a:p>
          <a:p>
            <a:endParaRPr lang="en-US">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E717147A-8F79-FD1C-D61D-A2F65EE8B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A6783F9D-C1F4-23CA-AA93-656767AF04C9}"/>
              </a:ext>
            </a:extLst>
          </p:cNvPr>
          <p:cNvSpPr txBox="1"/>
          <p:nvPr/>
        </p:nvSpPr>
        <p:spPr>
          <a:xfrm>
            <a:off x="417534" y="2578273"/>
            <a:ext cx="468481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Drawings:</a:t>
            </a:r>
          </a:p>
          <a:p>
            <a:pPr marL="285750" indent="-285750">
              <a:buFont typeface="Arial" panose="020B0604020202020204" pitchFamily="34" charset="0"/>
              <a:buChar char="•"/>
            </a:pPr>
            <a:r>
              <a:rPr lang="en-US"/>
              <a:t>	Illustrate anatomy, apparatus and 	other concrete things</a:t>
            </a:r>
          </a:p>
          <a:p>
            <a:pPr marL="285750" indent="-285750">
              <a:buFont typeface="Arial" panose="020B0604020202020204" pitchFamily="34" charset="0"/>
              <a:buChar char="•"/>
            </a:pPr>
            <a:r>
              <a:rPr lang="en-US"/>
              <a:t>	preferred for animals and apparatus</a:t>
            </a:r>
          </a:p>
          <a:p>
            <a:endParaRPr lang="en-US"/>
          </a:p>
          <a:p>
            <a:r>
              <a:rPr lang="en-US"/>
              <a:t>Diagrams:</a:t>
            </a:r>
          </a:p>
          <a:p>
            <a:pPr marL="285750" indent="-285750">
              <a:buFont typeface="Arial" panose="020B0604020202020204" pitchFamily="34" charset="0"/>
              <a:buChar char="•"/>
            </a:pPr>
            <a:r>
              <a:rPr lang="en-US"/>
              <a:t>	Illustrate concepts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sp>
        <p:nvSpPr>
          <p:cNvPr id="8" name="TextBox 7">
            <a:extLst>
              <a:ext uri="{FF2B5EF4-FFF2-40B4-BE49-F238E27FC236}">
                <a16:creationId xmlns:a16="http://schemas.microsoft.com/office/drawing/2014/main" id="{E8E1EA48-E56D-30BF-CB0B-561B53FD8186}"/>
              </a:ext>
            </a:extLst>
          </p:cNvPr>
          <p:cNvSpPr txBox="1"/>
          <p:nvPr/>
        </p:nvSpPr>
        <p:spPr>
          <a:xfrm>
            <a:off x="6096000" y="5879624"/>
            <a:ext cx="5340624" cy="307777"/>
          </a:xfrm>
          <a:prstGeom prst="rect">
            <a:avLst/>
          </a:prstGeom>
          <a:noFill/>
        </p:spPr>
        <p:txBody>
          <a:bodyPr wrap="square" rtlCol="0">
            <a:spAutoFit/>
          </a:bodyPr>
          <a:lstStyle/>
          <a:p>
            <a:r>
              <a:rPr lang="en-US" sz="1400"/>
              <a:t>Photograph vs drawing of an apparatus</a:t>
            </a:r>
          </a:p>
        </p:txBody>
      </p:sp>
      <p:pic>
        <p:nvPicPr>
          <p:cNvPr id="6" name="Picture 5">
            <a:extLst>
              <a:ext uri="{FF2B5EF4-FFF2-40B4-BE49-F238E27FC236}">
                <a16:creationId xmlns:a16="http://schemas.microsoft.com/office/drawing/2014/main" id="{CF8C7F3D-1D19-A064-B234-C3CD630267E8}"/>
              </a:ext>
            </a:extLst>
          </p:cNvPr>
          <p:cNvPicPr>
            <a:picLocks noChangeAspect="1"/>
          </p:cNvPicPr>
          <p:nvPr/>
        </p:nvPicPr>
        <p:blipFill>
          <a:blip r:embed="rId5"/>
          <a:stretch>
            <a:fillRect/>
          </a:stretch>
        </p:blipFill>
        <p:spPr>
          <a:xfrm>
            <a:off x="6077316" y="2092927"/>
            <a:ext cx="5377992" cy="3693320"/>
          </a:xfrm>
          <a:prstGeom prst="rect">
            <a:avLst/>
          </a:prstGeom>
        </p:spPr>
      </p:pic>
    </p:spTree>
    <p:extLst>
      <p:ext uri="{BB962C8B-B14F-4D97-AF65-F5344CB8AC3E}">
        <p14:creationId xmlns:p14="http://schemas.microsoft.com/office/powerpoint/2010/main" val="3227280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a:xfrm>
            <a:off x="694736" y="315854"/>
            <a:ext cx="10515600" cy="1325563"/>
          </a:xfrm>
        </p:spPr>
        <p:txBody>
          <a:bodyPr/>
          <a:lstStyle/>
          <a:p>
            <a:r>
              <a:rPr lang="en-US">
                <a:latin typeface="Aptos Display"/>
                <a:cs typeface="Helvetica"/>
              </a:rPr>
              <a:t>Primary Evidence</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70973" y="1834815"/>
            <a:ext cx="109587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pic>
        <p:nvPicPr>
          <p:cNvPr id="1026" name="Picture 2" descr="Goiter &gt; Fact Sheets &gt; Yale Medicine">
            <a:extLst>
              <a:ext uri="{FF2B5EF4-FFF2-40B4-BE49-F238E27FC236}">
                <a16:creationId xmlns:a16="http://schemas.microsoft.com/office/drawing/2014/main" id="{2B6A4BF5-109F-3727-23B6-FDB427E036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92" y="1690688"/>
            <a:ext cx="1438276" cy="1438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ucture of Tissue of Spleen Human, Liver Human and Kidney Human under the microscope in Lab. Human Cell Stock Photo">
            <a:extLst>
              <a:ext uri="{FF2B5EF4-FFF2-40B4-BE49-F238E27FC236}">
                <a16:creationId xmlns:a16="http://schemas.microsoft.com/office/drawing/2014/main" id="{C76E7676-9E2C-6CE3-3A66-968E62E72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478" y="1933357"/>
            <a:ext cx="2502758" cy="16668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mission electron micrograph of a cell with a single polar... |  Download Scientific Diagram">
            <a:extLst>
              <a:ext uri="{FF2B5EF4-FFF2-40B4-BE49-F238E27FC236}">
                <a16:creationId xmlns:a16="http://schemas.microsoft.com/office/drawing/2014/main" id="{617941E6-0910-C08B-C8E3-9768DAB0FF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725" t="17083" r="27178" b="39167"/>
          <a:stretch/>
        </p:blipFill>
        <p:spPr bwMode="auto">
          <a:xfrm>
            <a:off x="6681746" y="1834815"/>
            <a:ext cx="2476501" cy="16668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NA Electrophoresis">
            <a:extLst>
              <a:ext uri="{FF2B5EF4-FFF2-40B4-BE49-F238E27FC236}">
                <a16:creationId xmlns:a16="http://schemas.microsoft.com/office/drawing/2014/main" id="{4302B0E9-EC00-8E37-B0E9-C420E4E018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746" y="4319531"/>
            <a:ext cx="2786714" cy="19367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romatograms">
            <a:extLst>
              <a:ext uri="{FF2B5EF4-FFF2-40B4-BE49-F238E27FC236}">
                <a16:creationId xmlns:a16="http://schemas.microsoft.com/office/drawing/2014/main" id="{E022E4D3-2B28-9EA9-1BAD-2733122B22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973" y="3932655"/>
            <a:ext cx="2848477" cy="18290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ectrophotometry &amp; Dilutions">
            <a:extLst>
              <a:ext uri="{FF2B5EF4-FFF2-40B4-BE49-F238E27FC236}">
                <a16:creationId xmlns:a16="http://schemas.microsoft.com/office/drawing/2014/main" id="{92587BC0-A8E7-D9C5-6CA9-A81972C2DC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9778" y="4376855"/>
            <a:ext cx="2502758" cy="20054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creen recording of the polygraph test charts of a lie detector to  determine truth or lies , vector template Stock Vector | Adobe Stock">
            <a:extLst>
              <a:ext uri="{FF2B5EF4-FFF2-40B4-BE49-F238E27FC236}">
                <a16:creationId xmlns:a16="http://schemas.microsoft.com/office/drawing/2014/main" id="{D9CB9C82-4D42-D5A1-A447-19B75C5CC9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2625" y="2229216"/>
            <a:ext cx="2219366" cy="22193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7B0752-5909-1217-FA00-4ADA096802A1}"/>
              </a:ext>
            </a:extLst>
          </p:cNvPr>
          <p:cNvSpPr txBox="1"/>
          <p:nvPr/>
        </p:nvSpPr>
        <p:spPr>
          <a:xfrm>
            <a:off x="571692" y="3200400"/>
            <a:ext cx="1438276" cy="276999"/>
          </a:xfrm>
          <a:prstGeom prst="rect">
            <a:avLst/>
          </a:prstGeom>
          <a:noFill/>
        </p:spPr>
        <p:txBody>
          <a:bodyPr wrap="square" rtlCol="0">
            <a:spAutoFit/>
          </a:bodyPr>
          <a:lstStyle/>
          <a:p>
            <a:r>
              <a:rPr lang="en-US" sz="1200"/>
              <a:t>Patient pictures</a:t>
            </a:r>
          </a:p>
        </p:txBody>
      </p:sp>
      <p:sp>
        <p:nvSpPr>
          <p:cNvPr id="7" name="TextBox 6">
            <a:extLst>
              <a:ext uri="{FF2B5EF4-FFF2-40B4-BE49-F238E27FC236}">
                <a16:creationId xmlns:a16="http://schemas.microsoft.com/office/drawing/2014/main" id="{E345D648-FEE8-85B4-8644-5770BA168404}"/>
              </a:ext>
            </a:extLst>
          </p:cNvPr>
          <p:cNvSpPr txBox="1"/>
          <p:nvPr/>
        </p:nvSpPr>
        <p:spPr>
          <a:xfrm>
            <a:off x="3094478" y="3594449"/>
            <a:ext cx="1438276" cy="276999"/>
          </a:xfrm>
          <a:prstGeom prst="rect">
            <a:avLst/>
          </a:prstGeom>
          <a:noFill/>
        </p:spPr>
        <p:txBody>
          <a:bodyPr wrap="square" rtlCol="0">
            <a:spAutoFit/>
          </a:bodyPr>
          <a:lstStyle/>
          <a:p>
            <a:r>
              <a:rPr lang="en-US" sz="1200"/>
              <a:t>Histology Images</a:t>
            </a:r>
          </a:p>
        </p:txBody>
      </p:sp>
      <p:sp>
        <p:nvSpPr>
          <p:cNvPr id="8" name="TextBox 7">
            <a:extLst>
              <a:ext uri="{FF2B5EF4-FFF2-40B4-BE49-F238E27FC236}">
                <a16:creationId xmlns:a16="http://schemas.microsoft.com/office/drawing/2014/main" id="{770F9319-4E41-898D-AABA-77CE6CAFAB34}"/>
              </a:ext>
            </a:extLst>
          </p:cNvPr>
          <p:cNvSpPr txBox="1"/>
          <p:nvPr/>
        </p:nvSpPr>
        <p:spPr>
          <a:xfrm>
            <a:off x="6594766" y="3545147"/>
            <a:ext cx="1438276" cy="276999"/>
          </a:xfrm>
          <a:prstGeom prst="rect">
            <a:avLst/>
          </a:prstGeom>
          <a:noFill/>
        </p:spPr>
        <p:txBody>
          <a:bodyPr wrap="square" rtlCol="0">
            <a:spAutoFit/>
          </a:bodyPr>
          <a:lstStyle/>
          <a:p>
            <a:r>
              <a:rPr lang="en-US" sz="1200"/>
              <a:t>Micrographs</a:t>
            </a:r>
          </a:p>
        </p:txBody>
      </p:sp>
      <p:sp>
        <p:nvSpPr>
          <p:cNvPr id="9" name="TextBox 8">
            <a:extLst>
              <a:ext uri="{FF2B5EF4-FFF2-40B4-BE49-F238E27FC236}">
                <a16:creationId xmlns:a16="http://schemas.microsoft.com/office/drawing/2014/main" id="{D8095536-33CC-A9D4-FDAA-8D8BE2F9DCFB}"/>
              </a:ext>
            </a:extLst>
          </p:cNvPr>
          <p:cNvSpPr txBox="1"/>
          <p:nvPr/>
        </p:nvSpPr>
        <p:spPr>
          <a:xfrm>
            <a:off x="289666" y="5761677"/>
            <a:ext cx="1438276" cy="276999"/>
          </a:xfrm>
          <a:prstGeom prst="rect">
            <a:avLst/>
          </a:prstGeom>
          <a:noFill/>
        </p:spPr>
        <p:txBody>
          <a:bodyPr wrap="square" rtlCol="0">
            <a:spAutoFit/>
          </a:bodyPr>
          <a:lstStyle/>
          <a:p>
            <a:r>
              <a:rPr lang="en-US" sz="1200"/>
              <a:t>Chromatograms</a:t>
            </a:r>
          </a:p>
        </p:txBody>
      </p:sp>
      <p:sp>
        <p:nvSpPr>
          <p:cNvPr id="10" name="TextBox 9">
            <a:extLst>
              <a:ext uri="{FF2B5EF4-FFF2-40B4-BE49-F238E27FC236}">
                <a16:creationId xmlns:a16="http://schemas.microsoft.com/office/drawing/2014/main" id="{91FF9741-E156-F113-E85E-2740C9883E0E}"/>
              </a:ext>
            </a:extLst>
          </p:cNvPr>
          <p:cNvSpPr txBox="1"/>
          <p:nvPr/>
        </p:nvSpPr>
        <p:spPr>
          <a:xfrm>
            <a:off x="3347525" y="6460805"/>
            <a:ext cx="2037052" cy="276999"/>
          </a:xfrm>
          <a:prstGeom prst="rect">
            <a:avLst/>
          </a:prstGeom>
          <a:noFill/>
        </p:spPr>
        <p:txBody>
          <a:bodyPr wrap="square" rtlCol="0">
            <a:spAutoFit/>
          </a:bodyPr>
          <a:lstStyle/>
          <a:p>
            <a:r>
              <a:rPr lang="en-US" sz="1200"/>
              <a:t>Spectrophotometer curves</a:t>
            </a:r>
          </a:p>
        </p:txBody>
      </p:sp>
      <p:sp>
        <p:nvSpPr>
          <p:cNvPr id="11" name="TextBox 10">
            <a:extLst>
              <a:ext uri="{FF2B5EF4-FFF2-40B4-BE49-F238E27FC236}">
                <a16:creationId xmlns:a16="http://schemas.microsoft.com/office/drawing/2014/main" id="{F0744B58-43D0-D562-4E21-CEF9B5D2801A}"/>
              </a:ext>
            </a:extLst>
          </p:cNvPr>
          <p:cNvSpPr txBox="1"/>
          <p:nvPr/>
        </p:nvSpPr>
        <p:spPr>
          <a:xfrm>
            <a:off x="6594766" y="6354375"/>
            <a:ext cx="2037052" cy="276999"/>
          </a:xfrm>
          <a:prstGeom prst="rect">
            <a:avLst/>
          </a:prstGeom>
          <a:noFill/>
        </p:spPr>
        <p:txBody>
          <a:bodyPr wrap="square" rtlCol="0">
            <a:spAutoFit/>
          </a:bodyPr>
          <a:lstStyle/>
          <a:p>
            <a:r>
              <a:rPr lang="en-US" sz="1200"/>
              <a:t>Gel electrophoretograms</a:t>
            </a:r>
          </a:p>
        </p:txBody>
      </p:sp>
      <p:sp>
        <p:nvSpPr>
          <p:cNvPr id="12" name="TextBox 11">
            <a:extLst>
              <a:ext uri="{FF2B5EF4-FFF2-40B4-BE49-F238E27FC236}">
                <a16:creationId xmlns:a16="http://schemas.microsoft.com/office/drawing/2014/main" id="{C7E8C459-8693-6903-4F2A-8185E201C6FE}"/>
              </a:ext>
            </a:extLst>
          </p:cNvPr>
          <p:cNvSpPr txBox="1"/>
          <p:nvPr/>
        </p:nvSpPr>
        <p:spPr>
          <a:xfrm>
            <a:off x="9566566" y="4464456"/>
            <a:ext cx="2037052" cy="276999"/>
          </a:xfrm>
          <a:prstGeom prst="rect">
            <a:avLst/>
          </a:prstGeom>
          <a:noFill/>
        </p:spPr>
        <p:txBody>
          <a:bodyPr wrap="square" rtlCol="0">
            <a:spAutoFit/>
          </a:bodyPr>
          <a:lstStyle/>
          <a:p>
            <a:r>
              <a:rPr lang="en-US" sz="1200"/>
              <a:t>Polygraph recordings</a:t>
            </a:r>
          </a:p>
        </p:txBody>
      </p:sp>
    </p:spTree>
    <p:extLst>
      <p:ext uri="{BB962C8B-B14F-4D97-AF65-F5344CB8AC3E}">
        <p14:creationId xmlns:p14="http://schemas.microsoft.com/office/powerpoint/2010/main" val="3838367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9E22E3B455EC438F41D17E99621978" ma:contentTypeVersion="4" ma:contentTypeDescription="Create a new document." ma:contentTypeScope="" ma:versionID="1ac3f5fced45125528c91015082ea4a8">
  <xsd:schema xmlns:xsd="http://www.w3.org/2001/XMLSchema" xmlns:xs="http://www.w3.org/2001/XMLSchema" xmlns:p="http://schemas.microsoft.com/office/2006/metadata/properties" xmlns:ns2="95f75cf3-d5ce-4b42-995b-cf7584593b9c" targetNamespace="http://schemas.microsoft.com/office/2006/metadata/properties" ma:root="true" ma:fieldsID="8f72db1c597504742cc4a1adfd1121ac" ns2:_="">
    <xsd:import namespace="95f75cf3-d5ce-4b42-995b-cf7584593b9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f75cf3-d5ce-4b42-995b-cf7584593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A31392-A3E5-40B3-A421-02D5608D664E}">
  <ds:schemaRefs>
    <ds:schemaRef ds:uri="http://schemas.microsoft.com/sharepoint/v3/contenttype/forms"/>
  </ds:schemaRefs>
</ds:datastoreItem>
</file>

<file path=customXml/itemProps2.xml><?xml version="1.0" encoding="utf-8"?>
<ds:datastoreItem xmlns:ds="http://schemas.openxmlformats.org/officeDocument/2006/customXml" ds:itemID="{D1B8512F-8013-461A-B371-3A693324CE8A}">
  <ds:schemaRefs>
    <ds:schemaRef ds:uri="95f75cf3-d5ce-4b42-995b-cf7584593b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0AFCAF-6272-4696-9E93-572B42587719}">
  <ds:schemaRefs>
    <ds:schemaRef ds:uri="95f75cf3-d5ce-4b42-995b-cf7584593b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2429</Words>
  <Application>Microsoft Macintosh PowerPoint</Application>
  <PresentationFormat>Widescreen</PresentationFormat>
  <Paragraphs>417</Paragraphs>
  <Slides>42</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Malgun Gothic</vt:lpstr>
      <vt:lpstr>Aptos</vt:lpstr>
      <vt:lpstr>Aptos Display</vt:lpstr>
      <vt:lpstr>Arial</vt:lpstr>
      <vt:lpstr>Arial,Sans-Serif</vt:lpstr>
      <vt:lpstr>Britannic Bold</vt:lpstr>
      <vt:lpstr>Calibri</vt:lpstr>
      <vt:lpstr>Courier New</vt:lpstr>
      <vt:lpstr>Georgia Pro</vt:lpstr>
      <vt:lpstr>Harding</vt:lpstr>
      <vt:lpstr>Helvetica</vt:lpstr>
      <vt:lpstr>PT Serif</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Types of Scientific Figures </vt:lpstr>
      <vt:lpstr>Drawings and Diagrams </vt:lpstr>
      <vt:lpstr>Drawings and Diagrams </vt:lpstr>
      <vt:lpstr>Primary Evidence</vt:lpstr>
      <vt:lpstr>Primary Evidence contd.</vt:lpstr>
      <vt:lpstr>Primary Evidence contd.</vt:lpstr>
      <vt:lpstr>Primary Evidence contd.</vt:lpstr>
      <vt:lpstr>Primary Evidence contd.</vt:lpstr>
      <vt:lpstr>Graphs</vt:lpstr>
      <vt:lpstr>Graphs</vt:lpstr>
      <vt:lpstr>Graphs</vt:lpstr>
      <vt:lpstr>General Guidelines for Figures</vt:lpstr>
      <vt:lpstr>Figure Legends</vt:lpstr>
      <vt:lpstr>Figure Legend title </vt:lpstr>
      <vt:lpstr>Figure Legend title </vt:lpstr>
      <vt:lpstr>Figure Legend title </vt:lpstr>
      <vt:lpstr>Figure Legend title </vt:lpstr>
      <vt:lpstr>Figure Legend title </vt:lpstr>
      <vt:lpstr>Figure Legend title </vt:lpstr>
      <vt:lpstr>Tools &amp; Resources  </vt:lpstr>
      <vt:lpstr>PowerPoint Presentation</vt:lpstr>
      <vt:lpstr>Introductory Question</vt:lpstr>
      <vt:lpstr>Introductory Question (cont.)</vt:lpstr>
      <vt:lpstr>Objectives of Scientific Writing </vt:lpstr>
      <vt:lpstr>The #1 most common rule for writing... </vt:lpstr>
      <vt:lpstr>Example/Discussion</vt:lpstr>
      <vt:lpstr>Stress the Main Points! </vt:lpstr>
      <vt:lpstr>See the Difference</vt:lpstr>
      <vt:lpstr>See the Difference</vt:lpstr>
      <vt:lpstr>Structuring Content</vt:lpstr>
      <vt:lpstr>Structuring Content Example</vt:lpstr>
      <vt:lpstr>Writing for and about Figures</vt:lpstr>
      <vt:lpstr>Active vs Passive Voice</vt:lpstr>
      <vt:lpstr>Active vs Passive Voice (cont.)</vt:lpstr>
      <vt:lpstr>  </vt:lpstr>
      <vt:lpstr>Tools &amp;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Swingle, Steven P</cp:lastModifiedBy>
  <cp:revision>3</cp:revision>
  <dcterms:created xsi:type="dcterms:W3CDTF">2024-10-30T21:18:05Z</dcterms:created>
  <dcterms:modified xsi:type="dcterms:W3CDTF">2025-05-20T22:21:15Z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0x010100B49E22E3B455EC438F41D17E99621978</vt:lpwstr>
  </property>
</Properties>
</file>